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Barlow SemiCondensed Bold" charset="1" panose="00000806000000000000"/>
      <p:regular r:id="rId48"/>
    </p:embeddedFont>
    <p:embeddedFont>
      <p:font typeface="Barlow Condensed" charset="1" panose="00000506000000000000"/>
      <p:regular r:id="rId49"/>
    </p:embeddedFont>
    <p:embeddedFont>
      <p:font typeface="Now Bold" charset="1" panose="00000800000000000000"/>
      <p:regular r:id="rId50"/>
    </p:embeddedFont>
    <p:embeddedFont>
      <p:font typeface="DM Sans" charset="1" panose="00000000000000000000"/>
      <p:regular r:id="rId51"/>
    </p:embeddedFont>
    <p:embeddedFont>
      <p:font typeface="DM Sans Bold" charset="1" panose="00000000000000000000"/>
      <p:regular r:id="rId52"/>
    </p:embeddedFont>
    <p:embeddedFont>
      <p:font typeface="Archivo Black" charset="1" panose="020B0A03020202020B04"/>
      <p:regular r:id="rId53"/>
    </p:embeddedFont>
    <p:embeddedFont>
      <p:font typeface="Montserrat Light Bold" charset="1" panose="00000800000000000000"/>
      <p:regular r:id="rId54"/>
    </p:embeddedFont>
    <p:embeddedFont>
      <p:font typeface="Montserrat Light" charset="1" panose="00000400000000000000"/>
      <p:regular r:id="rId55"/>
    </p:embeddedFont>
    <p:embeddedFont>
      <p:font typeface="Garet ExtraBold" charset="1" panose="00000000000000000000"/>
      <p:regular r:id="rId56"/>
    </p:embeddedFont>
    <p:embeddedFont>
      <p:font typeface="Open Sauce Bold" charset="1" panose="00000800000000000000"/>
      <p:regular r:id="rId57"/>
    </p:embeddedFont>
    <p:embeddedFont>
      <p:font typeface="Yeseva One" charset="1" panose="000005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8.pn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4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6.png" Type="http://schemas.openxmlformats.org/officeDocument/2006/relationships/image"/><Relationship Id="rId5" Target="../media/image55.pn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7.png" Type="http://schemas.openxmlformats.org/officeDocument/2006/relationships/image"/><Relationship Id="rId5" Target="../media/image55.pn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72.png" Type="http://schemas.openxmlformats.org/officeDocument/2006/relationships/image"/><Relationship Id="rId9" Target="../media/image7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 Id="rId9" Target="../media/image7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11" Target="../media/image86.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 Id="rId8" Target="../media/image58.png" Type="http://schemas.openxmlformats.org/officeDocument/2006/relationships/image"/><Relationship Id="rId9" Target="../media/image8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87.png" Type="http://schemas.openxmlformats.org/officeDocument/2006/relationships/image"/><Relationship Id="rId7" Target="../media/image88.png" Type="http://schemas.openxmlformats.org/officeDocument/2006/relationships/image"/><Relationship Id="rId8" Target="../media/image89.png" Type="http://schemas.openxmlformats.org/officeDocument/2006/relationships/image"/><Relationship Id="rId9" Target="../media/image9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9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9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9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9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9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9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9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 Id="rId7" Target="../media/image25.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9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9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0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0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0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0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0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05.pn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06.pn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07.pn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sv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112.png" Type="http://schemas.openxmlformats.org/officeDocument/2006/relationships/image"/><Relationship Id="rId7" Target="../media/image1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189637" y="5281959"/>
            <a:ext cx="4929839" cy="4269018"/>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a:ln cap="sq">
              <a:noFill/>
              <a:prstDash val="solid"/>
              <a:miter/>
            </a:ln>
          </p:spPr>
        </p:sp>
      </p:grpSp>
      <p:grpSp>
        <p:nvGrpSpPr>
          <p:cNvPr name="Group 4" id="4"/>
          <p:cNvGrpSpPr/>
          <p:nvPr/>
        </p:nvGrpSpPr>
        <p:grpSpPr>
          <a:xfrm rot="0">
            <a:off x="256833" y="797575"/>
            <a:ext cx="4929839" cy="4269018"/>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43616" t="0" r="-43616" b="0"/>
              </a:stretch>
            </a:blipFill>
            <a:ln cap="sq">
              <a:noFill/>
              <a:prstDash val="solid"/>
              <a:miter/>
            </a:ln>
          </p:spPr>
        </p:sp>
      </p:grpSp>
      <p:grpSp>
        <p:nvGrpSpPr>
          <p:cNvPr name="Group 6" id="6"/>
          <p:cNvGrpSpPr/>
          <p:nvPr/>
        </p:nvGrpSpPr>
        <p:grpSpPr>
          <a:xfrm rot="0">
            <a:off x="4151460" y="3025782"/>
            <a:ext cx="4929839" cy="4269018"/>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865" t="0" r="-14865" b="0"/>
              </a:stretch>
            </a:blipFill>
            <a:ln cap="sq">
              <a:noFill/>
              <a:prstDash val="solid"/>
              <a:miter/>
            </a:ln>
          </p:spPr>
        </p:sp>
      </p:grpSp>
      <p:sp>
        <p:nvSpPr>
          <p:cNvPr name="Freeform 8" id="8"/>
          <p:cNvSpPr/>
          <p:nvPr/>
        </p:nvSpPr>
        <p:spPr>
          <a:xfrm flipH="false" flipV="false" rot="7221679">
            <a:off x="4308741" y="8797660"/>
            <a:ext cx="2884378" cy="2496298"/>
          </a:xfrm>
          <a:custGeom>
            <a:avLst/>
            <a:gdLst/>
            <a:ahLst/>
            <a:cxnLst/>
            <a:rect r="r" b="b" t="t" l="l"/>
            <a:pathLst>
              <a:path h="2496298" w="2884378">
                <a:moveTo>
                  <a:pt x="0" y="0"/>
                </a:moveTo>
                <a:lnTo>
                  <a:pt x="2884378" y="0"/>
                </a:lnTo>
                <a:lnTo>
                  <a:pt x="2884378" y="2496298"/>
                </a:lnTo>
                <a:lnTo>
                  <a:pt x="0" y="24962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6568621" y="7500246"/>
            <a:ext cx="2884378" cy="2496298"/>
          </a:xfrm>
          <a:custGeom>
            <a:avLst/>
            <a:gdLst/>
            <a:ahLst/>
            <a:cxnLst/>
            <a:rect r="r" b="b" t="t" l="l"/>
            <a:pathLst>
              <a:path h="2496298" w="2884378">
                <a:moveTo>
                  <a:pt x="0" y="0"/>
                </a:moveTo>
                <a:lnTo>
                  <a:pt x="2884378" y="0"/>
                </a:lnTo>
                <a:lnTo>
                  <a:pt x="2884378" y="2496297"/>
                </a:lnTo>
                <a:lnTo>
                  <a:pt x="0" y="24962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578320">
            <a:off x="4309494" y="6223850"/>
            <a:ext cx="2890352" cy="2501469"/>
          </a:xfrm>
          <a:custGeom>
            <a:avLst/>
            <a:gdLst/>
            <a:ahLst/>
            <a:cxnLst/>
            <a:rect r="r" b="b" t="t" l="l"/>
            <a:pathLst>
              <a:path h="2501469" w="2890352">
                <a:moveTo>
                  <a:pt x="0" y="0"/>
                </a:moveTo>
                <a:lnTo>
                  <a:pt x="2890353" y="0"/>
                </a:lnTo>
                <a:lnTo>
                  <a:pt x="2890353" y="2501469"/>
                </a:lnTo>
                <a:lnTo>
                  <a:pt x="0" y="25014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3578320">
            <a:off x="2055139" y="7484251"/>
            <a:ext cx="2890352" cy="2501469"/>
          </a:xfrm>
          <a:custGeom>
            <a:avLst/>
            <a:gdLst/>
            <a:ahLst/>
            <a:cxnLst/>
            <a:rect r="r" b="b" t="t" l="l"/>
            <a:pathLst>
              <a:path h="2501469" w="2890352">
                <a:moveTo>
                  <a:pt x="0" y="0"/>
                </a:moveTo>
                <a:lnTo>
                  <a:pt x="2890352" y="0"/>
                </a:lnTo>
                <a:lnTo>
                  <a:pt x="2890352" y="2501468"/>
                </a:lnTo>
                <a:lnTo>
                  <a:pt x="0" y="25014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7221679">
            <a:off x="4727669" y="305160"/>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7221679">
            <a:off x="-1573444" y="3882246"/>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3578320">
            <a:off x="6979753" y="-1002569"/>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3578320">
            <a:off x="6994168" y="163264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3578320">
            <a:off x="-1580206" y="1188431"/>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7553510" y="393020"/>
            <a:ext cx="399737" cy="327784"/>
          </a:xfrm>
          <a:custGeom>
            <a:avLst/>
            <a:gdLst/>
            <a:ahLst/>
            <a:cxnLst/>
            <a:rect r="r" b="b" t="t" l="l"/>
            <a:pathLst>
              <a:path h="327784" w="399737">
                <a:moveTo>
                  <a:pt x="0" y="0"/>
                </a:moveTo>
                <a:lnTo>
                  <a:pt x="399737" y="0"/>
                </a:lnTo>
                <a:lnTo>
                  <a:pt x="399737" y="327784"/>
                </a:lnTo>
                <a:lnTo>
                  <a:pt x="0" y="32778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15836881" y="227799"/>
            <a:ext cx="1422419" cy="1416097"/>
          </a:xfrm>
          <a:custGeom>
            <a:avLst/>
            <a:gdLst/>
            <a:ahLst/>
            <a:cxnLst/>
            <a:rect r="r" b="b" t="t" l="l"/>
            <a:pathLst>
              <a:path h="1416097" w="1422419">
                <a:moveTo>
                  <a:pt x="0" y="0"/>
                </a:moveTo>
                <a:lnTo>
                  <a:pt x="1422419" y="0"/>
                </a:lnTo>
                <a:lnTo>
                  <a:pt x="1422419" y="1416098"/>
                </a:lnTo>
                <a:lnTo>
                  <a:pt x="0" y="1416098"/>
                </a:lnTo>
                <a:lnTo>
                  <a:pt x="0" y="0"/>
                </a:lnTo>
                <a:close/>
              </a:path>
            </a:pathLst>
          </a:custGeom>
          <a:blipFill>
            <a:blip r:embed="rId17"/>
            <a:stretch>
              <a:fillRect l="0" t="0" r="0" b="0"/>
            </a:stretch>
          </a:blipFill>
        </p:spPr>
      </p:sp>
      <p:sp>
        <p:nvSpPr>
          <p:cNvPr name="TextBox 19" id="19"/>
          <p:cNvSpPr txBox="true"/>
          <p:nvPr/>
        </p:nvSpPr>
        <p:spPr>
          <a:xfrm rot="0">
            <a:off x="10588216" y="1807097"/>
            <a:ext cx="5899606" cy="5523041"/>
          </a:xfrm>
          <a:prstGeom prst="rect">
            <a:avLst/>
          </a:prstGeom>
        </p:spPr>
        <p:txBody>
          <a:bodyPr anchor="t" rtlCol="false" tIns="0" lIns="0" bIns="0" rIns="0">
            <a:spAutoFit/>
          </a:bodyPr>
          <a:lstStyle/>
          <a:p>
            <a:pPr algn="ctr" marL="0" indent="0" lvl="1">
              <a:lnSpc>
                <a:spcPts val="8597"/>
              </a:lnSpc>
            </a:pPr>
            <a:r>
              <a:rPr lang="en-US" b="true" sz="9345" spc="261">
                <a:solidFill>
                  <a:srgbClr val="FFFFFF"/>
                </a:solidFill>
                <a:latin typeface="Barlow SemiCondensed Bold"/>
                <a:ea typeface="Barlow SemiCondensed Bold"/>
                <a:cs typeface="Barlow SemiCondensed Bold"/>
                <a:sym typeface="Barlow SemiCondensed Bold"/>
              </a:rPr>
              <a:t>MACHINE LEARNGING ANALYSIS OF PLAYER STASTICS</a:t>
            </a:r>
          </a:p>
        </p:txBody>
      </p:sp>
      <p:sp>
        <p:nvSpPr>
          <p:cNvPr name="TextBox 20" id="20"/>
          <p:cNvSpPr txBox="true"/>
          <p:nvPr/>
        </p:nvSpPr>
        <p:spPr>
          <a:xfrm rot="0">
            <a:off x="11359694" y="7717712"/>
            <a:ext cx="4356650" cy="452819"/>
          </a:xfrm>
          <a:prstGeom prst="rect">
            <a:avLst/>
          </a:prstGeom>
        </p:spPr>
        <p:txBody>
          <a:bodyPr anchor="t" rtlCol="false" tIns="0" lIns="0" bIns="0" rIns="0">
            <a:spAutoFit/>
          </a:bodyPr>
          <a:lstStyle/>
          <a:p>
            <a:pPr algn="ctr" marL="0" indent="0" lvl="1">
              <a:lnSpc>
                <a:spcPts val="3419"/>
              </a:lnSpc>
              <a:spcBef>
                <a:spcPct val="0"/>
              </a:spcBef>
            </a:pPr>
            <a:r>
              <a:rPr lang="en-US" sz="3196" spc="89">
                <a:solidFill>
                  <a:srgbClr val="FFFFFF"/>
                </a:solidFill>
                <a:latin typeface="Barlow Condensed"/>
                <a:ea typeface="Barlow Condensed"/>
                <a:cs typeface="Barlow Condensed"/>
                <a:sym typeface="Barlow Condensed"/>
              </a:rPr>
              <a:t>Presented by Mohamed Amr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415" y="4918906"/>
            <a:ext cx="9756488" cy="5213660"/>
          </a:xfrm>
          <a:custGeom>
            <a:avLst/>
            <a:gdLst/>
            <a:ahLst/>
            <a:cxnLst/>
            <a:rect r="r" b="b" t="t" l="l"/>
            <a:pathLst>
              <a:path h="5213660" w="9756488">
                <a:moveTo>
                  <a:pt x="0" y="0"/>
                </a:moveTo>
                <a:lnTo>
                  <a:pt x="9756488" y="0"/>
                </a:lnTo>
                <a:lnTo>
                  <a:pt x="9756488" y="5213660"/>
                </a:lnTo>
                <a:lnTo>
                  <a:pt x="0" y="5213660"/>
                </a:lnTo>
                <a:lnTo>
                  <a:pt x="0" y="0"/>
                </a:lnTo>
                <a:close/>
              </a:path>
            </a:pathLst>
          </a:custGeom>
          <a:blipFill>
            <a:blip r:embed="rId4"/>
            <a:stretch>
              <a:fillRect l="0" t="0" r="0" b="0"/>
            </a:stretch>
          </a:blipFill>
        </p:spPr>
      </p:sp>
      <p:sp>
        <p:nvSpPr>
          <p:cNvPr name="Freeform 4" id="4"/>
          <p:cNvSpPr/>
          <p:nvPr/>
        </p:nvSpPr>
        <p:spPr>
          <a:xfrm flipH="false" flipV="false" rot="0">
            <a:off x="10935373" y="4518938"/>
            <a:ext cx="7074187" cy="5613628"/>
          </a:xfrm>
          <a:custGeom>
            <a:avLst/>
            <a:gdLst/>
            <a:ahLst/>
            <a:cxnLst/>
            <a:rect r="r" b="b" t="t" l="l"/>
            <a:pathLst>
              <a:path h="5613628" w="7074187">
                <a:moveTo>
                  <a:pt x="0" y="0"/>
                </a:moveTo>
                <a:lnTo>
                  <a:pt x="7074187" y="0"/>
                </a:lnTo>
                <a:lnTo>
                  <a:pt x="7074187" y="5613628"/>
                </a:lnTo>
                <a:lnTo>
                  <a:pt x="0" y="5613628"/>
                </a:lnTo>
                <a:lnTo>
                  <a:pt x="0" y="0"/>
                </a:lnTo>
                <a:close/>
              </a:path>
            </a:pathLst>
          </a:custGeom>
          <a:blipFill>
            <a:blip r:embed="rId5"/>
            <a:stretch>
              <a:fillRect l="0" t="0" r="0" b="0"/>
            </a:stretch>
          </a:blipFill>
        </p:spPr>
      </p:sp>
      <p:sp>
        <p:nvSpPr>
          <p:cNvPr name="TextBox 5" id="5"/>
          <p:cNvSpPr txBox="true"/>
          <p:nvPr/>
        </p:nvSpPr>
        <p:spPr>
          <a:xfrm rot="0">
            <a:off x="737216" y="660388"/>
            <a:ext cx="11748111" cy="898549"/>
          </a:xfrm>
          <a:prstGeom prst="rect">
            <a:avLst/>
          </a:prstGeom>
        </p:spPr>
        <p:txBody>
          <a:bodyPr anchor="t" rtlCol="false" tIns="0" lIns="0" bIns="0" rIns="0">
            <a:spAutoFit/>
          </a:bodyPr>
          <a:lstStyle/>
          <a:p>
            <a:pPr algn="l" marL="0" indent="0" lvl="0">
              <a:lnSpc>
                <a:spcPts val="6650"/>
              </a:lnSpc>
              <a:spcBef>
                <a:spcPct val="0"/>
              </a:spcBef>
            </a:pPr>
            <a:r>
              <a:rPr lang="en-US" sz="7000">
                <a:solidFill>
                  <a:srgbClr val="FFFFFF"/>
                </a:solidFill>
                <a:latin typeface="Garet ExtraBold"/>
                <a:ea typeface="Garet ExtraBold"/>
                <a:cs typeface="Garet ExtraBold"/>
                <a:sym typeface="Garet ExtraBold"/>
              </a:rPr>
              <a:t>DATA EXPLORATION</a:t>
            </a:r>
          </a:p>
        </p:txBody>
      </p:sp>
      <p:sp>
        <p:nvSpPr>
          <p:cNvPr name="TextBox 6" id="6"/>
          <p:cNvSpPr txBox="true"/>
          <p:nvPr/>
        </p:nvSpPr>
        <p:spPr>
          <a:xfrm rot="0">
            <a:off x="522005" y="2039988"/>
            <a:ext cx="15740250" cy="1544896"/>
          </a:xfrm>
          <a:prstGeom prst="rect">
            <a:avLst/>
          </a:prstGeom>
        </p:spPr>
        <p:txBody>
          <a:bodyPr anchor="t" rtlCol="false" tIns="0" lIns="0" bIns="0" rIns="0">
            <a:spAutoFit/>
          </a:bodyPr>
          <a:lstStyle/>
          <a:p>
            <a:pPr algn="l" marL="429155" indent="-214577" lvl="1">
              <a:lnSpc>
                <a:spcPts val="3120"/>
              </a:lnSpc>
              <a:buAutoNum type="arabicPeriod" startAt="1"/>
            </a:pPr>
            <a:r>
              <a:rPr lang="en-US" b="true" sz="1987">
                <a:solidFill>
                  <a:srgbClr val="FFFFFF"/>
                </a:solidFill>
                <a:latin typeface="DM Sans Bold"/>
                <a:ea typeface="DM Sans Bold"/>
                <a:cs typeface="DM Sans Bold"/>
                <a:sym typeface="DM Sans Bold"/>
              </a:rPr>
              <a:t>The first image shows a box plot of the average age of players at each position, with GK (Goalkeeper) having the highest average age and DF (Defender) having the lowest</a:t>
            </a:r>
          </a:p>
          <a:p>
            <a:pPr algn="l" marL="429155" indent="-214577" lvl="1">
              <a:lnSpc>
                <a:spcPts val="3120"/>
              </a:lnSpc>
              <a:buAutoNum type="arabicPeriod" startAt="1"/>
            </a:pPr>
            <a:r>
              <a:rPr lang="en-US" b="true" sz="1987">
                <a:solidFill>
                  <a:srgbClr val="FFFFFF"/>
                </a:solidFill>
                <a:latin typeface="DM Sans Bold"/>
                <a:ea typeface="DM Sans Bold"/>
                <a:cs typeface="DM Sans Bold"/>
                <a:sym typeface="DM Sans Bold"/>
              </a:rPr>
              <a:t>. The second image shows a bar graph of the number of players from each nation, with ESP (Spain) having the highest number of players.</a:t>
            </a:r>
          </a:p>
        </p:txBody>
      </p:sp>
      <p:sp>
        <p:nvSpPr>
          <p:cNvPr name="Freeform 7" id="7"/>
          <p:cNvSpPr/>
          <p:nvPr/>
        </p:nvSpPr>
        <p:spPr>
          <a:xfrm flipH="false" flipV="false" rot="5400000">
            <a:off x="8009696" y="4755686"/>
            <a:ext cx="1697987" cy="2024426"/>
          </a:xfrm>
          <a:custGeom>
            <a:avLst/>
            <a:gdLst/>
            <a:ahLst/>
            <a:cxnLst/>
            <a:rect r="r" b="b" t="t" l="l"/>
            <a:pathLst>
              <a:path h="2024426" w="1697987">
                <a:moveTo>
                  <a:pt x="0" y="0"/>
                </a:moveTo>
                <a:lnTo>
                  <a:pt x="1697988" y="0"/>
                </a:lnTo>
                <a:lnTo>
                  <a:pt x="1697988" y="2024426"/>
                </a:lnTo>
                <a:lnTo>
                  <a:pt x="0" y="20244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16410306" y="4355719"/>
            <a:ext cx="1697987" cy="2024426"/>
          </a:xfrm>
          <a:custGeom>
            <a:avLst/>
            <a:gdLst/>
            <a:ahLst/>
            <a:cxnLst/>
            <a:rect r="r" b="b" t="t" l="l"/>
            <a:pathLst>
              <a:path h="2024426" w="1697987">
                <a:moveTo>
                  <a:pt x="0" y="0"/>
                </a:moveTo>
                <a:lnTo>
                  <a:pt x="1697988" y="0"/>
                </a:lnTo>
                <a:lnTo>
                  <a:pt x="1697988" y="2024425"/>
                </a:lnTo>
                <a:lnTo>
                  <a:pt x="0" y="20244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0886" y="4744447"/>
            <a:ext cx="15926229" cy="5283281"/>
          </a:xfrm>
          <a:custGeom>
            <a:avLst/>
            <a:gdLst/>
            <a:ahLst/>
            <a:cxnLst/>
            <a:rect r="r" b="b" t="t" l="l"/>
            <a:pathLst>
              <a:path h="5283281" w="15926229">
                <a:moveTo>
                  <a:pt x="0" y="0"/>
                </a:moveTo>
                <a:lnTo>
                  <a:pt x="15926228" y="0"/>
                </a:lnTo>
                <a:lnTo>
                  <a:pt x="15926228" y="5283282"/>
                </a:lnTo>
                <a:lnTo>
                  <a:pt x="0" y="5283282"/>
                </a:lnTo>
                <a:lnTo>
                  <a:pt x="0" y="0"/>
                </a:lnTo>
                <a:close/>
              </a:path>
            </a:pathLst>
          </a:custGeom>
          <a:blipFill>
            <a:blip r:embed="rId4"/>
            <a:stretch>
              <a:fillRect l="0" t="0" r="0" b="0"/>
            </a:stretch>
          </a:blipFill>
        </p:spPr>
      </p:sp>
      <p:sp>
        <p:nvSpPr>
          <p:cNvPr name="TextBox 4" id="4"/>
          <p:cNvSpPr txBox="true"/>
          <p:nvPr/>
        </p:nvSpPr>
        <p:spPr>
          <a:xfrm rot="0">
            <a:off x="737216" y="660388"/>
            <a:ext cx="11748111" cy="898549"/>
          </a:xfrm>
          <a:prstGeom prst="rect">
            <a:avLst/>
          </a:prstGeom>
        </p:spPr>
        <p:txBody>
          <a:bodyPr anchor="t" rtlCol="false" tIns="0" lIns="0" bIns="0" rIns="0">
            <a:spAutoFit/>
          </a:bodyPr>
          <a:lstStyle/>
          <a:p>
            <a:pPr algn="l" marL="0" indent="0" lvl="0">
              <a:lnSpc>
                <a:spcPts val="6650"/>
              </a:lnSpc>
              <a:spcBef>
                <a:spcPct val="0"/>
              </a:spcBef>
            </a:pPr>
            <a:r>
              <a:rPr lang="en-US" sz="7000">
                <a:solidFill>
                  <a:srgbClr val="FFFFFF"/>
                </a:solidFill>
                <a:latin typeface="Garet ExtraBold"/>
                <a:ea typeface="Garet ExtraBold"/>
                <a:cs typeface="Garet ExtraBold"/>
                <a:sym typeface="Garet ExtraBold"/>
              </a:rPr>
              <a:t>DATA EXPLORATION</a:t>
            </a:r>
          </a:p>
        </p:txBody>
      </p:sp>
      <p:sp>
        <p:nvSpPr>
          <p:cNvPr name="TextBox 5" id="5"/>
          <p:cNvSpPr txBox="true"/>
          <p:nvPr/>
        </p:nvSpPr>
        <p:spPr>
          <a:xfrm rot="0">
            <a:off x="522005" y="2030463"/>
            <a:ext cx="15740250" cy="1296797"/>
          </a:xfrm>
          <a:prstGeom prst="rect">
            <a:avLst/>
          </a:prstGeom>
        </p:spPr>
        <p:txBody>
          <a:bodyPr anchor="t" rtlCol="false" tIns="0" lIns="0" bIns="0" rIns="0">
            <a:spAutoFit/>
          </a:bodyPr>
          <a:lstStyle/>
          <a:p>
            <a:pPr algn="l" marL="474979" indent="-237490" lvl="1">
              <a:lnSpc>
                <a:spcPts val="3453"/>
              </a:lnSpc>
              <a:buAutoNum type="arabicPeriod" startAt="1"/>
            </a:pPr>
            <a:r>
              <a:rPr lang="en-US" b="true" sz="2199">
                <a:solidFill>
                  <a:srgbClr val="FFFFFF"/>
                </a:solidFill>
                <a:latin typeface="DM Sans Bold"/>
                <a:ea typeface="DM Sans Bold"/>
                <a:cs typeface="DM Sans Bold"/>
                <a:sym typeface="DM Sans Bold"/>
              </a:rPr>
              <a:t>The first image shows a bar graph of the number of yellow cards awarded in different leagues, with pl_cards having the highest number. The second image shows a bar graph of the number of red cards awarded in different leagues, with pl_cards having the highest number.</a:t>
            </a:r>
          </a:p>
        </p:txBody>
      </p:sp>
      <p:sp>
        <p:nvSpPr>
          <p:cNvPr name="Freeform 6" id="6"/>
          <p:cNvSpPr/>
          <p:nvPr/>
        </p:nvSpPr>
        <p:spPr>
          <a:xfrm flipH="false" flipV="false" rot="5400000">
            <a:off x="15413262" y="4581228"/>
            <a:ext cx="1697987" cy="2024426"/>
          </a:xfrm>
          <a:custGeom>
            <a:avLst/>
            <a:gdLst/>
            <a:ahLst/>
            <a:cxnLst/>
            <a:rect r="r" b="b" t="t" l="l"/>
            <a:pathLst>
              <a:path h="2024426" w="1697987">
                <a:moveTo>
                  <a:pt x="0" y="0"/>
                </a:moveTo>
                <a:lnTo>
                  <a:pt x="1697987" y="0"/>
                </a:lnTo>
                <a:lnTo>
                  <a:pt x="1697987" y="2024426"/>
                </a:lnTo>
                <a:lnTo>
                  <a:pt x="0" y="2024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66965" y="3964783"/>
            <a:ext cx="4719757" cy="4888637"/>
          </a:xfrm>
          <a:custGeom>
            <a:avLst/>
            <a:gdLst/>
            <a:ahLst/>
            <a:cxnLst/>
            <a:rect r="r" b="b" t="t" l="l"/>
            <a:pathLst>
              <a:path h="4888637" w="4719757">
                <a:moveTo>
                  <a:pt x="0" y="0"/>
                </a:moveTo>
                <a:lnTo>
                  <a:pt x="4719757" y="0"/>
                </a:lnTo>
                <a:lnTo>
                  <a:pt x="4719757" y="4888637"/>
                </a:lnTo>
                <a:lnTo>
                  <a:pt x="0" y="48886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30210" y="4514986"/>
            <a:ext cx="2570505" cy="1445909"/>
          </a:xfrm>
          <a:custGeom>
            <a:avLst/>
            <a:gdLst/>
            <a:ahLst/>
            <a:cxnLst/>
            <a:rect r="r" b="b" t="t" l="l"/>
            <a:pathLst>
              <a:path h="1445909" w="2570505">
                <a:moveTo>
                  <a:pt x="0" y="0"/>
                </a:moveTo>
                <a:lnTo>
                  <a:pt x="2570505" y="0"/>
                </a:lnTo>
                <a:lnTo>
                  <a:pt x="2570505" y="1445909"/>
                </a:lnTo>
                <a:lnTo>
                  <a:pt x="0" y="1445909"/>
                </a:lnTo>
                <a:lnTo>
                  <a:pt x="0" y="0"/>
                </a:lnTo>
                <a:close/>
              </a:path>
            </a:pathLst>
          </a:custGeom>
          <a:blipFill>
            <a:blip r:embed="rId6"/>
            <a:stretch>
              <a:fillRect l="0" t="0" r="0" b="0"/>
            </a:stretch>
          </a:blipFill>
        </p:spPr>
      </p:sp>
      <p:sp>
        <p:nvSpPr>
          <p:cNvPr name="TextBox 6" id="6"/>
          <p:cNvSpPr txBox="true"/>
          <p:nvPr/>
        </p:nvSpPr>
        <p:spPr>
          <a:xfrm rot="0">
            <a:off x="8217880" y="6197266"/>
            <a:ext cx="2395164"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F1945B"/>
                </a:solidFill>
                <a:latin typeface="DM Sans Bold"/>
                <a:ea typeface="DM Sans Bold"/>
                <a:cs typeface="DM Sans Bold"/>
                <a:sym typeface="DM Sans Bold"/>
              </a:rPr>
              <a:t>Power Bi</a:t>
            </a:r>
          </a:p>
        </p:txBody>
      </p:sp>
      <p:sp>
        <p:nvSpPr>
          <p:cNvPr name="TextBox 7" id="7"/>
          <p:cNvSpPr txBox="true"/>
          <p:nvPr/>
        </p:nvSpPr>
        <p:spPr>
          <a:xfrm rot="0">
            <a:off x="4860316" y="1230279"/>
            <a:ext cx="8835076" cy="898017"/>
          </a:xfrm>
          <a:prstGeom prst="rect">
            <a:avLst/>
          </a:prstGeom>
        </p:spPr>
        <p:txBody>
          <a:bodyPr anchor="t" rtlCol="false" tIns="0" lIns="0" bIns="0" rIns="0">
            <a:spAutoFit/>
          </a:bodyPr>
          <a:lstStyle/>
          <a:p>
            <a:pPr algn="ctr">
              <a:lnSpc>
                <a:spcPts val="7313"/>
              </a:lnSpc>
              <a:spcBef>
                <a:spcPct val="0"/>
              </a:spcBef>
            </a:pPr>
            <a:r>
              <a:rPr lang="en-US" b="true" sz="5299">
                <a:solidFill>
                  <a:srgbClr val="FFFFFF"/>
                </a:solidFill>
                <a:latin typeface="DM Sans Bold"/>
                <a:ea typeface="DM Sans Bold"/>
                <a:cs typeface="DM Sans Bold"/>
                <a:sym typeface="DM Sans Bold"/>
              </a:rPr>
              <a:t>DATA VISUALIZATION</a:t>
            </a:r>
          </a:p>
        </p:txBody>
      </p:sp>
      <p:sp>
        <p:nvSpPr>
          <p:cNvPr name="TextBox 8" id="8"/>
          <p:cNvSpPr txBox="true"/>
          <p:nvPr/>
        </p:nvSpPr>
        <p:spPr>
          <a:xfrm rot="0">
            <a:off x="7278319" y="6639063"/>
            <a:ext cx="4297048" cy="1614196"/>
          </a:xfrm>
          <a:prstGeom prst="rect">
            <a:avLst/>
          </a:prstGeom>
        </p:spPr>
        <p:txBody>
          <a:bodyPr anchor="t" rtlCol="false" tIns="0" lIns="0" bIns="0" rIns="0">
            <a:spAutoFit/>
          </a:bodyPr>
          <a:lstStyle/>
          <a:p>
            <a:pPr algn="l">
              <a:lnSpc>
                <a:spcPts val="2605"/>
              </a:lnSpc>
              <a:spcBef>
                <a:spcPct val="0"/>
              </a:spcBef>
            </a:pPr>
            <a:r>
              <a:rPr lang="en-US" sz="1887">
                <a:solidFill>
                  <a:srgbClr val="000000"/>
                </a:solidFill>
                <a:latin typeface="DM Sans"/>
                <a:ea typeface="DM Sans"/>
                <a:cs typeface="DM Sans"/>
                <a:sym typeface="DM Sans"/>
              </a:rPr>
              <a:t>Power BI is a comprehensive business analytics service by Microsoft that enables users to connect, transform, visualize, and share data-driven insights and interactive reports.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405201" y="-4321402"/>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27596" y="1318728"/>
            <a:ext cx="7526277" cy="4275991"/>
          </a:xfrm>
          <a:custGeom>
            <a:avLst/>
            <a:gdLst/>
            <a:ahLst/>
            <a:cxnLst/>
            <a:rect r="r" b="b" t="t" l="l"/>
            <a:pathLst>
              <a:path h="4275991" w="7526277">
                <a:moveTo>
                  <a:pt x="0" y="0"/>
                </a:moveTo>
                <a:lnTo>
                  <a:pt x="7526276" y="0"/>
                </a:lnTo>
                <a:lnTo>
                  <a:pt x="7526276" y="4275991"/>
                </a:lnTo>
                <a:lnTo>
                  <a:pt x="0" y="4275991"/>
                </a:lnTo>
                <a:lnTo>
                  <a:pt x="0" y="0"/>
                </a:lnTo>
                <a:close/>
              </a:path>
            </a:pathLst>
          </a:custGeom>
          <a:blipFill>
            <a:blip r:embed="rId4"/>
            <a:stretch>
              <a:fillRect l="0" t="0" r="0" b="0"/>
            </a:stretch>
          </a:blipFill>
        </p:spPr>
      </p:sp>
      <p:sp>
        <p:nvSpPr>
          <p:cNvPr name="Freeform 4" id="4"/>
          <p:cNvSpPr/>
          <p:nvPr/>
        </p:nvSpPr>
        <p:spPr>
          <a:xfrm flipH="false" flipV="false" rot="0">
            <a:off x="7545119" y="7336337"/>
            <a:ext cx="10742881" cy="2950663"/>
          </a:xfrm>
          <a:custGeom>
            <a:avLst/>
            <a:gdLst/>
            <a:ahLst/>
            <a:cxnLst/>
            <a:rect r="r" b="b" t="t" l="l"/>
            <a:pathLst>
              <a:path h="2950663" w="10742881">
                <a:moveTo>
                  <a:pt x="0" y="0"/>
                </a:moveTo>
                <a:lnTo>
                  <a:pt x="10742881" y="0"/>
                </a:lnTo>
                <a:lnTo>
                  <a:pt x="10742881" y="2950663"/>
                </a:lnTo>
                <a:lnTo>
                  <a:pt x="0" y="2950663"/>
                </a:lnTo>
                <a:lnTo>
                  <a:pt x="0" y="0"/>
                </a:lnTo>
                <a:close/>
              </a:path>
            </a:pathLst>
          </a:custGeom>
          <a:blipFill>
            <a:blip r:embed="rId5"/>
            <a:stretch>
              <a:fillRect l="0" t="-143" r="0" b="-143"/>
            </a:stretch>
          </a:blipFill>
        </p:spPr>
      </p:sp>
      <p:sp>
        <p:nvSpPr>
          <p:cNvPr name="Freeform 5" id="5"/>
          <p:cNvSpPr/>
          <p:nvPr/>
        </p:nvSpPr>
        <p:spPr>
          <a:xfrm flipH="false" flipV="false" rot="5400000">
            <a:off x="12154158" y="6003512"/>
            <a:ext cx="1625397" cy="1040254"/>
          </a:xfrm>
          <a:custGeom>
            <a:avLst/>
            <a:gdLst/>
            <a:ahLst/>
            <a:cxnLst/>
            <a:rect r="r" b="b" t="t" l="l"/>
            <a:pathLst>
              <a:path h="1040254" w="1625397">
                <a:moveTo>
                  <a:pt x="0" y="0"/>
                </a:moveTo>
                <a:lnTo>
                  <a:pt x="1625397" y="0"/>
                </a:lnTo>
                <a:lnTo>
                  <a:pt x="1625397" y="1040254"/>
                </a:lnTo>
                <a:lnTo>
                  <a:pt x="0" y="1040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5045586" y="1130960"/>
            <a:ext cx="1697987" cy="2024426"/>
          </a:xfrm>
          <a:custGeom>
            <a:avLst/>
            <a:gdLst/>
            <a:ahLst/>
            <a:cxnLst/>
            <a:rect r="r" b="b" t="t" l="l"/>
            <a:pathLst>
              <a:path h="2024426" w="1697987">
                <a:moveTo>
                  <a:pt x="0" y="0"/>
                </a:moveTo>
                <a:lnTo>
                  <a:pt x="1697988" y="0"/>
                </a:lnTo>
                <a:lnTo>
                  <a:pt x="1697988" y="2024425"/>
                </a:lnTo>
                <a:lnTo>
                  <a:pt x="0" y="20244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03016" y="180085"/>
            <a:ext cx="7682695" cy="704088"/>
          </a:xfrm>
          <a:prstGeom prst="rect">
            <a:avLst/>
          </a:prstGeom>
        </p:spPr>
        <p:txBody>
          <a:bodyPr anchor="t" rtlCol="false" tIns="0" lIns="0" bIns="0" rIns="0">
            <a:spAutoFit/>
          </a:bodyPr>
          <a:lstStyle/>
          <a:p>
            <a:pPr algn="ctr">
              <a:lnSpc>
                <a:spcPts val="5795"/>
              </a:lnSpc>
              <a:spcBef>
                <a:spcPct val="0"/>
              </a:spcBef>
            </a:pPr>
            <a:r>
              <a:rPr lang="en-US" b="true" sz="4200">
                <a:solidFill>
                  <a:srgbClr val="FFFFFF"/>
                </a:solidFill>
                <a:latin typeface="DM Sans Bold"/>
                <a:ea typeface="DM Sans Bold"/>
                <a:cs typeface="DM Sans Bold"/>
                <a:sym typeface="DM Sans Bold"/>
              </a:rPr>
              <a:t>Data visualization</a:t>
            </a:r>
          </a:p>
        </p:txBody>
      </p:sp>
      <p:sp>
        <p:nvSpPr>
          <p:cNvPr name="TextBox 8" id="8"/>
          <p:cNvSpPr txBox="true"/>
          <p:nvPr/>
        </p:nvSpPr>
        <p:spPr>
          <a:xfrm rot="0">
            <a:off x="-210253" y="1261578"/>
            <a:ext cx="4557693" cy="495681"/>
          </a:xfrm>
          <a:prstGeom prst="rect">
            <a:avLst/>
          </a:prstGeom>
        </p:spPr>
        <p:txBody>
          <a:bodyPr anchor="t" rtlCol="false" tIns="0" lIns="0" bIns="0" rIns="0">
            <a:spAutoFit/>
          </a:bodyPr>
          <a:lstStyle/>
          <a:p>
            <a:pPr algn="ctr" marL="626107" indent="-313054" lvl="1">
              <a:lnSpc>
                <a:spcPts val="4001"/>
              </a:lnSpc>
              <a:buAutoNum type="arabicPeriod" startAt="1"/>
            </a:pPr>
            <a:r>
              <a:rPr lang="en-US" b="true" sz="2899">
                <a:solidFill>
                  <a:srgbClr val="FFFFFF"/>
                </a:solidFill>
                <a:latin typeface="DM Sans Bold"/>
                <a:ea typeface="DM Sans Bold"/>
                <a:cs typeface="DM Sans Bold"/>
                <a:sym typeface="DM Sans Bold"/>
              </a:rPr>
              <a:t>calculate column</a:t>
            </a:r>
          </a:p>
        </p:txBody>
      </p:sp>
      <p:sp>
        <p:nvSpPr>
          <p:cNvPr name="TextBox 9" id="9"/>
          <p:cNvSpPr txBox="true"/>
          <p:nvPr/>
        </p:nvSpPr>
        <p:spPr>
          <a:xfrm rot="0">
            <a:off x="394291" y="2458954"/>
            <a:ext cx="8749709" cy="3421380"/>
          </a:xfrm>
          <a:prstGeom prst="rect">
            <a:avLst/>
          </a:prstGeom>
        </p:spPr>
        <p:txBody>
          <a:bodyPr anchor="t" rtlCol="false" tIns="0" lIns="0" bIns="0" rIns="0">
            <a:spAutoFit/>
          </a:bodyPr>
          <a:lstStyle/>
          <a:p>
            <a:pPr algn="l" marL="431801" indent="-215900" lvl="1">
              <a:lnSpc>
                <a:spcPts val="2760"/>
              </a:lnSpc>
              <a:buAutoNum type="arabicPeriod" startAt="1"/>
            </a:pPr>
            <a:r>
              <a:rPr lang="en-US" b="true" sz="2000">
                <a:solidFill>
                  <a:srgbClr val="FFFFFF"/>
                </a:solidFill>
                <a:latin typeface="DM Sans Bold"/>
                <a:ea typeface="DM Sans Bold"/>
                <a:cs typeface="DM Sans Bold"/>
                <a:sym typeface="DM Sans Bold"/>
              </a:rPr>
              <a:t>The code creates a new table called "T</a:t>
            </a:r>
            <a:r>
              <a:rPr lang="en-US" b="true" sz="2000">
                <a:solidFill>
                  <a:srgbClr val="FFFFFF"/>
                </a:solidFill>
                <a:latin typeface="DM Sans Bold"/>
                <a:ea typeface="DM Sans Bold"/>
                <a:cs typeface="DM Sans Bold"/>
                <a:sym typeface="DM Sans Bold"/>
              </a:rPr>
              <a:t>op1_Ligue1" with a single column.</a:t>
            </a:r>
          </a:p>
          <a:p>
            <a:pPr algn="l" marL="431801" indent="-215900" lvl="1">
              <a:lnSpc>
                <a:spcPts val="2760"/>
              </a:lnSpc>
              <a:buAutoNum type="arabicPeriod" startAt="1"/>
            </a:pPr>
            <a:r>
              <a:rPr lang="en-US" b="true" sz="2000">
                <a:solidFill>
                  <a:srgbClr val="FFFFFF"/>
                </a:solidFill>
                <a:latin typeface="DM Sans Bold"/>
                <a:ea typeface="DM Sans Bold"/>
                <a:cs typeface="DM Sans Bold"/>
                <a:sym typeface="DM Sans Bold"/>
              </a:rPr>
              <a:t>Inside the "TOP" function, it filters the data to only include rows where the "cleaned_data[Comp]" column is equal to "Ligue 1".</a:t>
            </a:r>
          </a:p>
          <a:p>
            <a:pPr algn="l" marL="431801" indent="-215900" lvl="1">
              <a:lnSpc>
                <a:spcPts val="2760"/>
              </a:lnSpc>
              <a:buAutoNum type="arabicPeriod" startAt="1"/>
            </a:pPr>
            <a:r>
              <a:rPr lang="en-US" b="true" sz="2000">
                <a:solidFill>
                  <a:srgbClr val="FFFFFF"/>
                </a:solidFill>
                <a:latin typeface="DM Sans Bold"/>
                <a:ea typeface="DM Sans Bold"/>
                <a:cs typeface="DM Sans Bold"/>
                <a:sym typeface="DM Sans Bold"/>
              </a:rPr>
              <a:t>It then selects the "cleaned_data[TotalScore]" column and sorts the results in descending order using the "DESC" function.</a:t>
            </a:r>
          </a:p>
          <a:p>
            <a:pPr algn="l" marL="431801" indent="-215900" lvl="1">
              <a:lnSpc>
                <a:spcPts val="2760"/>
              </a:lnSpc>
              <a:buAutoNum type="arabicPeriod" startAt="1"/>
            </a:pPr>
            <a:r>
              <a:rPr lang="en-US" b="true" sz="2000">
                <a:solidFill>
                  <a:srgbClr val="FFFFFF"/>
                </a:solidFill>
                <a:latin typeface="DM Sans Bold"/>
                <a:ea typeface="DM Sans Bold"/>
                <a:cs typeface="DM Sans Bold"/>
                <a:sym typeface="DM Sans Bold"/>
              </a:rPr>
              <a:t>Finally, the code uses the "CONCATENATE" function to create a new column that combines the text "Total Score: " with the maximum value from the "cleaned_data[TotalScore]" column.</a:t>
            </a:r>
          </a:p>
          <a:p>
            <a:pPr algn="ctr">
              <a:lnSpc>
                <a:spcPts val="2760"/>
              </a:lnSpc>
              <a:spcBef>
                <a:spcPct val="0"/>
              </a:spcBef>
            </a:pPr>
          </a:p>
        </p:txBody>
      </p:sp>
      <p:sp>
        <p:nvSpPr>
          <p:cNvPr name="TextBox 10" id="10"/>
          <p:cNvSpPr txBox="true"/>
          <p:nvPr/>
        </p:nvSpPr>
        <p:spPr>
          <a:xfrm rot="0">
            <a:off x="394291" y="6782659"/>
            <a:ext cx="7150828" cy="3421609"/>
          </a:xfrm>
          <a:prstGeom prst="rect">
            <a:avLst/>
          </a:prstGeom>
        </p:spPr>
        <p:txBody>
          <a:bodyPr anchor="t" rtlCol="false" tIns="0" lIns="0" bIns="0" rIns="0">
            <a:spAutoFit/>
          </a:bodyPr>
          <a:lstStyle/>
          <a:p>
            <a:pPr algn="l">
              <a:lnSpc>
                <a:spcPts val="2746"/>
              </a:lnSpc>
            </a:pPr>
            <a:r>
              <a:rPr lang="en-US" sz="1989" b="true">
                <a:solidFill>
                  <a:srgbClr val="FFFFFF"/>
                </a:solidFill>
                <a:latin typeface="DM Sans Bold"/>
                <a:ea typeface="DM Sans Bold"/>
                <a:cs typeface="DM Sans Bold"/>
                <a:sym typeface="DM Sans Bold"/>
              </a:rPr>
              <a:t>This code is designed to create a new table that shows the top player in the Ligue 1 league based on their total score. The same process is then repeated for the other four top leagues (Premier League, Bundesliga, Serie A, and LaLiga) to create similar tables for those leagues.</a:t>
            </a:r>
          </a:p>
          <a:p>
            <a:pPr algn="l">
              <a:lnSpc>
                <a:spcPts val="2746"/>
              </a:lnSpc>
            </a:pPr>
            <a:r>
              <a:rPr lang="en-US" sz="1989" b="true">
                <a:solidFill>
                  <a:srgbClr val="FFFFFF"/>
                </a:solidFill>
                <a:latin typeface="DM Sans Bold"/>
                <a:ea typeface="DM Sans Bold"/>
                <a:cs typeface="DM Sans Bold"/>
                <a:sym typeface="DM Sans Bold"/>
              </a:rPr>
              <a:t>The goal of this code is to provide a way to quickly identify the top-scoring player in each of the major European football leagues, which can be useful for analysis and comparison purposes.</a:t>
            </a:r>
          </a:p>
          <a:p>
            <a:pPr algn="l">
              <a:lnSpc>
                <a:spcPts val="2746"/>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77862" y="3098648"/>
            <a:ext cx="11031149" cy="6255469"/>
          </a:xfrm>
          <a:custGeom>
            <a:avLst/>
            <a:gdLst/>
            <a:ahLst/>
            <a:cxnLst/>
            <a:rect r="r" b="b" t="t" l="l"/>
            <a:pathLst>
              <a:path h="6255469" w="11031149">
                <a:moveTo>
                  <a:pt x="0" y="0"/>
                </a:moveTo>
                <a:lnTo>
                  <a:pt x="11031150" y="0"/>
                </a:lnTo>
                <a:lnTo>
                  <a:pt x="11031150" y="6255469"/>
                </a:lnTo>
                <a:lnTo>
                  <a:pt x="0" y="6255469"/>
                </a:lnTo>
                <a:lnTo>
                  <a:pt x="0" y="0"/>
                </a:lnTo>
                <a:close/>
              </a:path>
            </a:pathLst>
          </a:custGeom>
          <a:blipFill>
            <a:blip r:embed="rId4"/>
            <a:stretch>
              <a:fillRect l="0" t="0" r="0" b="0"/>
            </a:stretch>
          </a:blipFill>
        </p:spPr>
      </p:sp>
      <p:sp>
        <p:nvSpPr>
          <p:cNvPr name="Freeform 4" id="4"/>
          <p:cNvSpPr/>
          <p:nvPr/>
        </p:nvSpPr>
        <p:spPr>
          <a:xfrm flipH="false" flipV="false" rot="0">
            <a:off x="0" y="8421234"/>
            <a:ext cx="2303414" cy="1865766"/>
          </a:xfrm>
          <a:custGeom>
            <a:avLst/>
            <a:gdLst/>
            <a:ahLst/>
            <a:cxnLst/>
            <a:rect r="r" b="b" t="t" l="l"/>
            <a:pathLst>
              <a:path h="1865766" w="2303414">
                <a:moveTo>
                  <a:pt x="0" y="0"/>
                </a:moveTo>
                <a:lnTo>
                  <a:pt x="2303414" y="0"/>
                </a:lnTo>
                <a:lnTo>
                  <a:pt x="2303414" y="1865766"/>
                </a:lnTo>
                <a:lnTo>
                  <a:pt x="0" y="1865766"/>
                </a:lnTo>
                <a:lnTo>
                  <a:pt x="0" y="0"/>
                </a:lnTo>
                <a:close/>
              </a:path>
            </a:pathLst>
          </a:custGeom>
          <a:blipFill>
            <a:blip r:embed="rId5"/>
            <a:stretch>
              <a:fillRect l="0" t="0" r="0" b="0"/>
            </a:stretch>
          </a:blipFill>
        </p:spPr>
      </p:sp>
      <p:sp>
        <p:nvSpPr>
          <p:cNvPr name="TextBox 5" id="5"/>
          <p:cNvSpPr txBox="true"/>
          <p:nvPr/>
        </p:nvSpPr>
        <p:spPr>
          <a:xfrm rot="0">
            <a:off x="497225" y="180085"/>
            <a:ext cx="7682695" cy="704088"/>
          </a:xfrm>
          <a:prstGeom prst="rect">
            <a:avLst/>
          </a:prstGeom>
        </p:spPr>
        <p:txBody>
          <a:bodyPr anchor="t" rtlCol="false" tIns="0" lIns="0" bIns="0" rIns="0">
            <a:spAutoFit/>
          </a:bodyPr>
          <a:lstStyle/>
          <a:p>
            <a:pPr algn="ctr">
              <a:lnSpc>
                <a:spcPts val="5795"/>
              </a:lnSpc>
              <a:spcBef>
                <a:spcPct val="0"/>
              </a:spcBef>
            </a:pPr>
            <a:r>
              <a:rPr lang="en-US" b="true" sz="4200">
                <a:solidFill>
                  <a:srgbClr val="FFFFFF"/>
                </a:solidFill>
                <a:latin typeface="DM Sans Bold"/>
                <a:ea typeface="DM Sans Bold"/>
                <a:cs typeface="DM Sans Bold"/>
                <a:sym typeface="DM Sans Bold"/>
              </a:rPr>
              <a:t>Data visualization</a:t>
            </a:r>
          </a:p>
        </p:txBody>
      </p:sp>
      <p:sp>
        <p:nvSpPr>
          <p:cNvPr name="TextBox 6" id="6"/>
          <p:cNvSpPr txBox="true"/>
          <p:nvPr/>
        </p:nvSpPr>
        <p:spPr>
          <a:xfrm rot="0">
            <a:off x="232230" y="1230708"/>
            <a:ext cx="4557693" cy="529209"/>
          </a:xfrm>
          <a:prstGeom prst="rect">
            <a:avLst/>
          </a:prstGeom>
        </p:spPr>
        <p:txBody>
          <a:bodyPr anchor="t" rtlCol="false" tIns="0" lIns="0" bIns="0" rIns="0">
            <a:spAutoFit/>
          </a:bodyPr>
          <a:lstStyle/>
          <a:p>
            <a:pPr algn="ctr" marL="669286" indent="-334643" lvl="1">
              <a:lnSpc>
                <a:spcPts val="4277"/>
              </a:lnSpc>
              <a:buAutoNum type="arabicPeriod" startAt="1"/>
            </a:pPr>
            <a:r>
              <a:rPr lang="en-US" b="true" sz="3099">
                <a:solidFill>
                  <a:srgbClr val="FFFFFF"/>
                </a:solidFill>
                <a:latin typeface="DM Sans Bold"/>
                <a:ea typeface="DM Sans Bold"/>
                <a:cs typeface="DM Sans Bold"/>
                <a:sym typeface="DM Sans Bold"/>
              </a:rPr>
              <a:t>visualization</a:t>
            </a:r>
          </a:p>
        </p:txBody>
      </p:sp>
      <p:sp>
        <p:nvSpPr>
          <p:cNvPr name="TextBox 7" id="7"/>
          <p:cNvSpPr txBox="true"/>
          <p:nvPr/>
        </p:nvSpPr>
        <p:spPr>
          <a:xfrm rot="0">
            <a:off x="0" y="2957402"/>
            <a:ext cx="5987066" cy="5135880"/>
          </a:xfrm>
          <a:prstGeom prst="rect">
            <a:avLst/>
          </a:prstGeom>
        </p:spPr>
        <p:txBody>
          <a:bodyPr anchor="t" rtlCol="false" tIns="0" lIns="0" bIns="0" rIns="0">
            <a:spAutoFit/>
          </a:bodyPr>
          <a:lstStyle/>
          <a:p>
            <a:pPr algn="l" marL="431801" indent="-215900" lvl="1">
              <a:lnSpc>
                <a:spcPts val="2760"/>
              </a:lnSpc>
              <a:spcBef>
                <a:spcPct val="0"/>
              </a:spcBef>
              <a:buAutoNum type="arabicPeriod" startAt="1"/>
            </a:pPr>
            <a:r>
              <a:rPr lang="en-US" b="true" sz="2000" strike="noStrike" u="none">
                <a:solidFill>
                  <a:srgbClr val="FFFFFF"/>
                </a:solidFill>
                <a:latin typeface="DM Sans Bold"/>
                <a:ea typeface="DM Sans Bold"/>
                <a:cs typeface="DM Sans Bold"/>
                <a:sym typeface="DM Sans Bold"/>
              </a:rPr>
              <a:t>This image provides information about the top players in the top 5 leagues. It displays details about 5 different players:</a:t>
            </a:r>
          </a:p>
          <a:p>
            <a:pPr algn="l" marL="431801" indent="-215900" lvl="1">
              <a:lnSpc>
                <a:spcPts val="2760"/>
              </a:lnSpc>
              <a:spcBef>
                <a:spcPct val="0"/>
              </a:spcBef>
              <a:buAutoNum type="arabicPeriod" startAt="1"/>
            </a:pPr>
            <a:r>
              <a:rPr lang="en-US" b="true" sz="2000" strike="noStrike" u="none">
                <a:solidFill>
                  <a:srgbClr val="FFFFFF"/>
                </a:solidFill>
                <a:latin typeface="DM Sans Bold"/>
                <a:ea typeface="DM Sans Bold"/>
                <a:cs typeface="DM Sans Bold"/>
                <a:sym typeface="DM Sans Bold"/>
              </a:rPr>
              <a:t>Kylian Mbappe - A player in France's Ligue 1 league with a total score of 34.</a:t>
            </a:r>
          </a:p>
          <a:p>
            <a:pPr algn="l" marL="431801" indent="-215900" lvl="1">
              <a:lnSpc>
                <a:spcPts val="2760"/>
              </a:lnSpc>
              <a:spcBef>
                <a:spcPct val="0"/>
              </a:spcBef>
              <a:buAutoNum type="arabicPeriod" startAt="1"/>
            </a:pPr>
            <a:r>
              <a:rPr lang="en-US" b="true" sz="2000" strike="noStrike" u="none">
                <a:solidFill>
                  <a:srgbClr val="FFFFFF"/>
                </a:solidFill>
                <a:latin typeface="DM Sans Bold"/>
                <a:ea typeface="DM Sans Bold"/>
                <a:cs typeface="DM Sans Bold"/>
                <a:sym typeface="DM Sans Bold"/>
              </a:rPr>
              <a:t>Harry Kane - A player in Germany's Bundesliga league with a total score of 44.</a:t>
            </a:r>
          </a:p>
          <a:p>
            <a:pPr algn="l" marL="431801" indent="-215900" lvl="1">
              <a:lnSpc>
                <a:spcPts val="2760"/>
              </a:lnSpc>
              <a:spcBef>
                <a:spcPct val="0"/>
              </a:spcBef>
              <a:buAutoNum type="arabicPeriod" startAt="1"/>
            </a:pPr>
            <a:r>
              <a:rPr lang="en-US" b="true" sz="2000" strike="noStrike" u="none">
                <a:solidFill>
                  <a:srgbClr val="FFFFFF"/>
                </a:solidFill>
                <a:latin typeface="DM Sans Bold"/>
                <a:ea typeface="DM Sans Bold"/>
                <a:cs typeface="DM Sans Bold"/>
                <a:sym typeface="DM Sans Bold"/>
              </a:rPr>
              <a:t>Cole Palmer - A player in England's Premier League with a total score of 33.</a:t>
            </a:r>
          </a:p>
          <a:p>
            <a:pPr algn="l" marL="431801" indent="-215900" lvl="1">
              <a:lnSpc>
                <a:spcPts val="2760"/>
              </a:lnSpc>
              <a:spcBef>
                <a:spcPct val="0"/>
              </a:spcBef>
              <a:buAutoNum type="arabicPeriod" startAt="1"/>
            </a:pPr>
            <a:r>
              <a:rPr lang="en-US" b="true" sz="2000" strike="noStrike" u="none">
                <a:solidFill>
                  <a:srgbClr val="FFFFFF"/>
                </a:solidFill>
                <a:latin typeface="DM Sans Bold"/>
                <a:ea typeface="DM Sans Bold"/>
                <a:cs typeface="DM Sans Bold"/>
                <a:sym typeface="DM Sans Bold"/>
              </a:rPr>
              <a:t>Artem Dovbyk - A player in Spain's La Liga with a total score of 32.</a:t>
            </a:r>
          </a:p>
          <a:p>
            <a:pPr algn="l" marL="431801" indent="-215900" lvl="1">
              <a:lnSpc>
                <a:spcPts val="2760"/>
              </a:lnSpc>
              <a:spcBef>
                <a:spcPct val="0"/>
              </a:spcBef>
              <a:buAutoNum type="arabicPeriod" startAt="1"/>
            </a:pPr>
            <a:r>
              <a:rPr lang="en-US" b="true" sz="2000" strike="noStrike" u="none">
                <a:solidFill>
                  <a:srgbClr val="FFFFFF"/>
                </a:solidFill>
                <a:latin typeface="DM Sans Bold"/>
                <a:ea typeface="DM Sans Bold"/>
                <a:cs typeface="DM Sans Bold"/>
                <a:sym typeface="DM Sans Bold"/>
              </a:rPr>
              <a:t>Lautaro Martínez - A player in Italy's Serie A with a total score of 27.</a:t>
            </a:r>
          </a:p>
          <a:p>
            <a:pPr algn="l" marL="431801" indent="-215900" lvl="1">
              <a:lnSpc>
                <a:spcPts val="2760"/>
              </a:lnSpc>
              <a:spcBef>
                <a:spcPct val="0"/>
              </a:spcBef>
              <a:buAutoNum type="arabicPeriod" startAt="1"/>
            </a:pPr>
            <a:r>
              <a:rPr lang="en-US" b="true" sz="2000" strike="noStrike" u="none">
                <a:solidFill>
                  <a:srgbClr val="FFFFFF"/>
                </a:solidFill>
                <a:latin typeface="DM Sans Bold"/>
                <a:ea typeface="DM Sans Bold"/>
                <a:cs typeface="DM Sans Bold"/>
                <a:sym typeface="DM Sans Bold"/>
              </a:rPr>
              <a:t>The image also shows the total contribution score of 8,360 for all the players combined.</a:t>
            </a:r>
          </a:p>
        </p:txBody>
      </p:sp>
      <p:sp>
        <p:nvSpPr>
          <p:cNvPr name="Freeform 8" id="8"/>
          <p:cNvSpPr/>
          <p:nvPr/>
        </p:nvSpPr>
        <p:spPr>
          <a:xfrm flipH="false" flipV="false" rot="5400000">
            <a:off x="16147805" y="2935429"/>
            <a:ext cx="1697987" cy="2024426"/>
          </a:xfrm>
          <a:custGeom>
            <a:avLst/>
            <a:gdLst/>
            <a:ahLst/>
            <a:cxnLst/>
            <a:rect r="r" b="b" t="t" l="l"/>
            <a:pathLst>
              <a:path h="2024426" w="1697987">
                <a:moveTo>
                  <a:pt x="0" y="0"/>
                </a:moveTo>
                <a:lnTo>
                  <a:pt x="1697987" y="0"/>
                </a:lnTo>
                <a:lnTo>
                  <a:pt x="1697987" y="2024426"/>
                </a:lnTo>
                <a:lnTo>
                  <a:pt x="0" y="20244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447035">
            <a:off x="6118955" y="4632738"/>
            <a:ext cx="727443" cy="465564"/>
          </a:xfrm>
          <a:custGeom>
            <a:avLst/>
            <a:gdLst/>
            <a:ahLst/>
            <a:cxnLst/>
            <a:rect r="r" b="b" t="t" l="l"/>
            <a:pathLst>
              <a:path h="465564" w="727443">
                <a:moveTo>
                  <a:pt x="0" y="0"/>
                </a:moveTo>
                <a:lnTo>
                  <a:pt x="727443" y="0"/>
                </a:lnTo>
                <a:lnTo>
                  <a:pt x="727443" y="465563"/>
                </a:lnTo>
                <a:lnTo>
                  <a:pt x="0" y="4655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58076" y="2131881"/>
            <a:ext cx="11972420" cy="6780113"/>
          </a:xfrm>
          <a:custGeom>
            <a:avLst/>
            <a:gdLst/>
            <a:ahLst/>
            <a:cxnLst/>
            <a:rect r="r" b="b" t="t" l="l"/>
            <a:pathLst>
              <a:path h="6780113" w="11972420">
                <a:moveTo>
                  <a:pt x="0" y="0"/>
                </a:moveTo>
                <a:lnTo>
                  <a:pt x="11972420" y="0"/>
                </a:lnTo>
                <a:lnTo>
                  <a:pt x="11972420" y="6780113"/>
                </a:lnTo>
                <a:lnTo>
                  <a:pt x="0" y="6780113"/>
                </a:lnTo>
                <a:lnTo>
                  <a:pt x="0" y="0"/>
                </a:lnTo>
                <a:close/>
              </a:path>
            </a:pathLst>
          </a:custGeom>
          <a:blipFill>
            <a:blip r:embed="rId4"/>
            <a:stretch>
              <a:fillRect l="0" t="0" r="0" b="0"/>
            </a:stretch>
          </a:blipFill>
        </p:spPr>
      </p:sp>
      <p:sp>
        <p:nvSpPr>
          <p:cNvPr name="TextBox 4" id="4"/>
          <p:cNvSpPr txBox="true"/>
          <p:nvPr/>
        </p:nvSpPr>
        <p:spPr>
          <a:xfrm rot="0">
            <a:off x="497225" y="180085"/>
            <a:ext cx="7682695" cy="704088"/>
          </a:xfrm>
          <a:prstGeom prst="rect">
            <a:avLst/>
          </a:prstGeom>
        </p:spPr>
        <p:txBody>
          <a:bodyPr anchor="t" rtlCol="false" tIns="0" lIns="0" bIns="0" rIns="0">
            <a:spAutoFit/>
          </a:bodyPr>
          <a:lstStyle/>
          <a:p>
            <a:pPr algn="ctr">
              <a:lnSpc>
                <a:spcPts val="5795"/>
              </a:lnSpc>
              <a:spcBef>
                <a:spcPct val="0"/>
              </a:spcBef>
            </a:pPr>
            <a:r>
              <a:rPr lang="en-US" b="true" sz="4200">
                <a:solidFill>
                  <a:srgbClr val="FFFFFF"/>
                </a:solidFill>
                <a:latin typeface="DM Sans Bold"/>
                <a:ea typeface="DM Sans Bold"/>
                <a:cs typeface="DM Sans Bold"/>
                <a:sym typeface="DM Sans Bold"/>
              </a:rPr>
              <a:t>Data visualization</a:t>
            </a:r>
          </a:p>
        </p:txBody>
      </p:sp>
      <p:sp>
        <p:nvSpPr>
          <p:cNvPr name="TextBox 5" id="5"/>
          <p:cNvSpPr txBox="true"/>
          <p:nvPr/>
        </p:nvSpPr>
        <p:spPr>
          <a:xfrm rot="0">
            <a:off x="237260" y="1238521"/>
            <a:ext cx="4557693" cy="529209"/>
          </a:xfrm>
          <a:prstGeom prst="rect">
            <a:avLst/>
          </a:prstGeom>
        </p:spPr>
        <p:txBody>
          <a:bodyPr anchor="t" rtlCol="false" tIns="0" lIns="0" bIns="0" rIns="0">
            <a:spAutoFit/>
          </a:bodyPr>
          <a:lstStyle/>
          <a:p>
            <a:pPr algn="ctr" marL="669286" indent="-334643" lvl="1">
              <a:lnSpc>
                <a:spcPts val="4277"/>
              </a:lnSpc>
              <a:buAutoNum type="arabicPeriod" startAt="1"/>
            </a:pPr>
            <a:r>
              <a:rPr lang="en-US" b="true" sz="3099">
                <a:solidFill>
                  <a:srgbClr val="FFFFFF"/>
                </a:solidFill>
                <a:latin typeface="DM Sans Bold"/>
                <a:ea typeface="DM Sans Bold"/>
                <a:cs typeface="DM Sans Bold"/>
                <a:sym typeface="DM Sans Bold"/>
              </a:rPr>
              <a:t>visualization</a:t>
            </a:r>
          </a:p>
        </p:txBody>
      </p:sp>
      <p:sp>
        <p:nvSpPr>
          <p:cNvPr name="TextBox 6" id="6"/>
          <p:cNvSpPr txBox="true"/>
          <p:nvPr/>
        </p:nvSpPr>
        <p:spPr>
          <a:xfrm rot="0">
            <a:off x="497225" y="3331767"/>
            <a:ext cx="5015562" cy="4295482"/>
          </a:xfrm>
          <a:prstGeom prst="rect">
            <a:avLst/>
          </a:prstGeom>
        </p:spPr>
        <p:txBody>
          <a:bodyPr anchor="t" rtlCol="false" tIns="0" lIns="0" bIns="0" rIns="0">
            <a:spAutoFit/>
          </a:bodyPr>
          <a:lstStyle/>
          <a:p>
            <a:pPr algn="l">
              <a:lnSpc>
                <a:spcPts val="3358"/>
              </a:lnSpc>
              <a:spcBef>
                <a:spcPct val="0"/>
              </a:spcBef>
            </a:pPr>
            <a:r>
              <a:rPr lang="en-US" b="true" sz="2416" spc="-48">
                <a:solidFill>
                  <a:srgbClr val="FFFFFF"/>
                </a:solidFill>
                <a:latin typeface="Montserrat Light Bold"/>
                <a:ea typeface="Montserrat Light Bold"/>
                <a:cs typeface="Montserrat Light Bold"/>
                <a:sym typeface="Montserrat Light Bold"/>
              </a:rPr>
              <a:t>1- Assist Breakd</a:t>
            </a:r>
            <a:r>
              <a:rPr lang="en-US" b="true" sz="2416" spc="-48">
                <a:solidFill>
                  <a:srgbClr val="FFFFFF"/>
                </a:solidFill>
                <a:latin typeface="Montserrat Light Bold"/>
                <a:ea typeface="Montserrat Light Bold"/>
                <a:cs typeface="Montserrat Light Bold"/>
                <a:sym typeface="Montserrat Light Bold"/>
              </a:rPr>
              <a:t>own:</a:t>
            </a:r>
          </a:p>
          <a:p>
            <a:pPr algn="l" marL="521708" indent="-260854" lvl="1">
              <a:lnSpc>
                <a:spcPts val="3358"/>
              </a:lnSpc>
              <a:spcBef>
                <a:spcPct val="0"/>
              </a:spcBef>
              <a:buFont typeface="Arial"/>
              <a:buChar char="•"/>
            </a:pPr>
            <a:r>
              <a:rPr lang="en-US" b="true" sz="2416" spc="-48">
                <a:solidFill>
                  <a:srgbClr val="FFFFFF"/>
                </a:solidFill>
                <a:latin typeface="Montserrat Light Bold"/>
                <a:ea typeface="Montserrat Light Bold"/>
                <a:cs typeface="Montserrat Light Bold"/>
                <a:sym typeface="Montserrat Light Bold"/>
              </a:rPr>
              <a:t>Sum of Assists: 3470 (94.19%)</a:t>
            </a:r>
          </a:p>
          <a:p>
            <a:pPr algn="l" marL="521708" indent="-260854" lvl="1">
              <a:lnSpc>
                <a:spcPts val="3358"/>
              </a:lnSpc>
              <a:spcBef>
                <a:spcPct val="0"/>
              </a:spcBef>
              <a:buFont typeface="Arial"/>
              <a:buChar char="•"/>
            </a:pPr>
            <a:r>
              <a:rPr lang="en-US" b="true" sz="2416" spc="-48">
                <a:solidFill>
                  <a:srgbClr val="FFFFFF"/>
                </a:solidFill>
                <a:latin typeface="Montserrat Light Bold"/>
                <a:ea typeface="Montserrat Light Bold"/>
                <a:cs typeface="Montserrat Light Bold"/>
                <a:sym typeface="Montserrat Light Bold"/>
              </a:rPr>
              <a:t>Sum of Ast 90: 0.21 (5.81%)</a:t>
            </a:r>
          </a:p>
          <a:p>
            <a:pPr algn="l">
              <a:lnSpc>
                <a:spcPts val="3358"/>
              </a:lnSpc>
              <a:spcBef>
                <a:spcPct val="0"/>
              </a:spcBef>
            </a:pPr>
            <a:r>
              <a:rPr lang="en-US" b="true" sz="2416" spc="-48">
                <a:solidFill>
                  <a:srgbClr val="FFFFFF"/>
                </a:solidFill>
                <a:latin typeface="Montserrat Light Bold"/>
                <a:ea typeface="Montserrat Light Bold"/>
                <a:cs typeface="Montserrat Light Bold"/>
                <a:sym typeface="Montserrat Light Bold"/>
              </a:rPr>
              <a:t>2- Goals Breakdown:</a:t>
            </a:r>
          </a:p>
          <a:p>
            <a:pPr algn="l" marL="521708" indent="-260854" lvl="1">
              <a:lnSpc>
                <a:spcPts val="3358"/>
              </a:lnSpc>
              <a:spcBef>
                <a:spcPct val="0"/>
              </a:spcBef>
              <a:buFont typeface="Arial"/>
              <a:buChar char="•"/>
            </a:pPr>
            <a:r>
              <a:rPr lang="en-US" b="true" sz="2416" spc="-48">
                <a:solidFill>
                  <a:srgbClr val="FFFFFF"/>
                </a:solidFill>
                <a:latin typeface="Montserrat Light Bold"/>
                <a:ea typeface="Montserrat Light Bold"/>
                <a:cs typeface="Montserrat Light Bold"/>
                <a:sym typeface="Montserrat Light Bold"/>
              </a:rPr>
              <a:t>Sum of PK : 0K (8.27%)</a:t>
            </a:r>
          </a:p>
          <a:p>
            <a:pPr algn="l" marL="521708" indent="-260854" lvl="1">
              <a:lnSpc>
                <a:spcPts val="3358"/>
              </a:lnSpc>
              <a:spcBef>
                <a:spcPct val="0"/>
              </a:spcBef>
              <a:buFont typeface="Arial"/>
              <a:buChar char="•"/>
            </a:pPr>
            <a:r>
              <a:rPr lang="en-US" b="true" sz="2416" spc="-48">
                <a:solidFill>
                  <a:srgbClr val="FFFFFF"/>
                </a:solidFill>
                <a:latin typeface="Montserrat Light Bold"/>
                <a:ea typeface="Montserrat Light Bold"/>
                <a:cs typeface="Montserrat Light Bold"/>
                <a:sym typeface="Montserrat Light Bold"/>
              </a:rPr>
              <a:t>Sum of Gls: 5K (91.73%)</a:t>
            </a:r>
          </a:p>
          <a:p>
            <a:pPr algn="l">
              <a:lnSpc>
                <a:spcPts val="3358"/>
              </a:lnSpc>
              <a:spcBef>
                <a:spcPct val="0"/>
              </a:spcBef>
            </a:pPr>
            <a:r>
              <a:rPr lang="en-US" b="true" sz="2416" spc="-48">
                <a:solidFill>
                  <a:srgbClr val="FFFFFF"/>
                </a:solidFill>
                <a:latin typeface="Montserrat Light Bold"/>
                <a:ea typeface="Montserrat Light Bold"/>
                <a:cs typeface="Montserrat Light Bold"/>
                <a:sym typeface="Montserrat Light Bold"/>
              </a:rPr>
              <a:t>3- </a:t>
            </a:r>
            <a:r>
              <a:rPr lang="en-US" b="true" sz="2416" spc="-48">
                <a:solidFill>
                  <a:srgbClr val="FFFFFF"/>
                </a:solidFill>
                <a:latin typeface="Montserrat Light Bold"/>
                <a:ea typeface="Montserrat Light Bold"/>
                <a:cs typeface="Montserrat Light Bold"/>
                <a:sym typeface="Montserrat Light Bold"/>
              </a:rPr>
              <a:t>Cards Breakdown:</a:t>
            </a:r>
          </a:p>
          <a:p>
            <a:pPr algn="l" marL="521708" indent="-260854" lvl="1">
              <a:lnSpc>
                <a:spcPts val="3358"/>
              </a:lnSpc>
              <a:spcBef>
                <a:spcPct val="0"/>
              </a:spcBef>
              <a:buFont typeface="Arial"/>
              <a:buChar char="•"/>
            </a:pPr>
            <a:r>
              <a:rPr lang="en-US" b="true" sz="2416" spc="-48">
                <a:solidFill>
                  <a:srgbClr val="FFFFFF"/>
                </a:solidFill>
                <a:latin typeface="Montserrat Light Bold"/>
                <a:ea typeface="Montserrat Light Bold"/>
                <a:cs typeface="Montserrat Light Bold"/>
                <a:sym typeface="Montserrat Light Bold"/>
              </a:rPr>
              <a:t>Sum of CrdY: 8K (95.66%)</a:t>
            </a:r>
          </a:p>
          <a:p>
            <a:pPr algn="l" marL="521708" indent="-260854" lvl="1">
              <a:lnSpc>
                <a:spcPts val="3358"/>
              </a:lnSpc>
              <a:spcBef>
                <a:spcPct val="0"/>
              </a:spcBef>
              <a:buFont typeface="Arial"/>
              <a:buChar char="•"/>
            </a:pPr>
            <a:r>
              <a:rPr lang="en-US" b="true" sz="2416" spc="-48">
                <a:solidFill>
                  <a:srgbClr val="FFFFFF"/>
                </a:solidFill>
                <a:latin typeface="Montserrat Light Bold"/>
                <a:ea typeface="Montserrat Light Bold"/>
                <a:cs typeface="Montserrat Light Bold"/>
                <a:sym typeface="Montserrat Light Bold"/>
              </a:rPr>
              <a:t>Sum of CrdR: 0K (4.34%)</a:t>
            </a:r>
          </a:p>
          <a:p>
            <a:pPr algn="l">
              <a:lnSpc>
                <a:spcPts val="3358"/>
              </a:lnSpc>
              <a:spcBef>
                <a:spcPct val="0"/>
              </a:spcBef>
            </a:pPr>
          </a:p>
        </p:txBody>
      </p:sp>
      <p:sp>
        <p:nvSpPr>
          <p:cNvPr name="Freeform 7" id="7"/>
          <p:cNvSpPr/>
          <p:nvPr/>
        </p:nvSpPr>
        <p:spPr>
          <a:xfrm flipH="false" flipV="false" rot="0">
            <a:off x="237260" y="8284214"/>
            <a:ext cx="2303414" cy="1865766"/>
          </a:xfrm>
          <a:custGeom>
            <a:avLst/>
            <a:gdLst/>
            <a:ahLst/>
            <a:cxnLst/>
            <a:rect r="r" b="b" t="t" l="l"/>
            <a:pathLst>
              <a:path h="1865766" w="2303414">
                <a:moveTo>
                  <a:pt x="0" y="0"/>
                </a:moveTo>
                <a:lnTo>
                  <a:pt x="2303414" y="0"/>
                </a:lnTo>
                <a:lnTo>
                  <a:pt x="2303414" y="1865765"/>
                </a:lnTo>
                <a:lnTo>
                  <a:pt x="0" y="1865765"/>
                </a:lnTo>
                <a:lnTo>
                  <a:pt x="0" y="0"/>
                </a:lnTo>
                <a:close/>
              </a:path>
            </a:pathLst>
          </a:custGeom>
          <a:blipFill>
            <a:blip r:embed="rId5"/>
            <a:stretch>
              <a:fillRect l="0" t="0" r="0" b="0"/>
            </a:stretch>
          </a:blipFill>
        </p:spPr>
      </p:sp>
      <p:sp>
        <p:nvSpPr>
          <p:cNvPr name="Freeform 8" id="8"/>
          <p:cNvSpPr/>
          <p:nvPr/>
        </p:nvSpPr>
        <p:spPr>
          <a:xfrm flipH="false" flipV="false" rot="489718">
            <a:off x="5127157" y="5200200"/>
            <a:ext cx="836960" cy="535654"/>
          </a:xfrm>
          <a:custGeom>
            <a:avLst/>
            <a:gdLst/>
            <a:ahLst/>
            <a:cxnLst/>
            <a:rect r="r" b="b" t="t" l="l"/>
            <a:pathLst>
              <a:path h="535654" w="836960">
                <a:moveTo>
                  <a:pt x="0" y="0"/>
                </a:moveTo>
                <a:lnTo>
                  <a:pt x="836960" y="0"/>
                </a:lnTo>
                <a:lnTo>
                  <a:pt x="836960" y="535654"/>
                </a:lnTo>
                <a:lnTo>
                  <a:pt x="0" y="535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6269289" y="1968662"/>
            <a:ext cx="1697987" cy="2024426"/>
          </a:xfrm>
          <a:custGeom>
            <a:avLst/>
            <a:gdLst/>
            <a:ahLst/>
            <a:cxnLst/>
            <a:rect r="r" b="b" t="t" l="l"/>
            <a:pathLst>
              <a:path h="2024426" w="1697987">
                <a:moveTo>
                  <a:pt x="0" y="0"/>
                </a:moveTo>
                <a:lnTo>
                  <a:pt x="1697988" y="0"/>
                </a:lnTo>
                <a:lnTo>
                  <a:pt x="1697988" y="2024425"/>
                </a:lnTo>
                <a:lnTo>
                  <a:pt x="0" y="20244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71340" y="2754176"/>
            <a:ext cx="11075595" cy="6244300"/>
          </a:xfrm>
          <a:custGeom>
            <a:avLst/>
            <a:gdLst/>
            <a:ahLst/>
            <a:cxnLst/>
            <a:rect r="r" b="b" t="t" l="l"/>
            <a:pathLst>
              <a:path h="6244300" w="11075595">
                <a:moveTo>
                  <a:pt x="0" y="0"/>
                </a:moveTo>
                <a:lnTo>
                  <a:pt x="11075595" y="0"/>
                </a:lnTo>
                <a:lnTo>
                  <a:pt x="11075595" y="6244300"/>
                </a:lnTo>
                <a:lnTo>
                  <a:pt x="0" y="6244300"/>
                </a:lnTo>
                <a:lnTo>
                  <a:pt x="0" y="0"/>
                </a:lnTo>
                <a:close/>
              </a:path>
            </a:pathLst>
          </a:custGeom>
          <a:blipFill>
            <a:blip r:embed="rId4"/>
            <a:stretch>
              <a:fillRect l="0" t="0" r="0" b="0"/>
            </a:stretch>
          </a:blipFill>
        </p:spPr>
      </p:sp>
      <p:sp>
        <p:nvSpPr>
          <p:cNvPr name="TextBox 4" id="4"/>
          <p:cNvSpPr txBox="true"/>
          <p:nvPr/>
        </p:nvSpPr>
        <p:spPr>
          <a:xfrm rot="0">
            <a:off x="497225" y="180085"/>
            <a:ext cx="7682695" cy="704088"/>
          </a:xfrm>
          <a:prstGeom prst="rect">
            <a:avLst/>
          </a:prstGeom>
        </p:spPr>
        <p:txBody>
          <a:bodyPr anchor="t" rtlCol="false" tIns="0" lIns="0" bIns="0" rIns="0">
            <a:spAutoFit/>
          </a:bodyPr>
          <a:lstStyle/>
          <a:p>
            <a:pPr algn="ctr">
              <a:lnSpc>
                <a:spcPts val="5795"/>
              </a:lnSpc>
              <a:spcBef>
                <a:spcPct val="0"/>
              </a:spcBef>
            </a:pPr>
            <a:r>
              <a:rPr lang="en-US" b="true" sz="4200">
                <a:solidFill>
                  <a:srgbClr val="FFFFFF"/>
                </a:solidFill>
                <a:latin typeface="DM Sans Bold"/>
                <a:ea typeface="DM Sans Bold"/>
                <a:cs typeface="DM Sans Bold"/>
                <a:sym typeface="DM Sans Bold"/>
              </a:rPr>
              <a:t>Data visualization</a:t>
            </a:r>
          </a:p>
        </p:txBody>
      </p:sp>
      <p:sp>
        <p:nvSpPr>
          <p:cNvPr name="TextBox 5" id="5"/>
          <p:cNvSpPr txBox="true"/>
          <p:nvPr/>
        </p:nvSpPr>
        <p:spPr>
          <a:xfrm rot="0">
            <a:off x="201036" y="1222176"/>
            <a:ext cx="4557693" cy="529209"/>
          </a:xfrm>
          <a:prstGeom prst="rect">
            <a:avLst/>
          </a:prstGeom>
        </p:spPr>
        <p:txBody>
          <a:bodyPr anchor="t" rtlCol="false" tIns="0" lIns="0" bIns="0" rIns="0">
            <a:spAutoFit/>
          </a:bodyPr>
          <a:lstStyle/>
          <a:p>
            <a:pPr algn="ctr" marL="669286" indent="-334643" lvl="1">
              <a:lnSpc>
                <a:spcPts val="4277"/>
              </a:lnSpc>
              <a:buAutoNum type="arabicPeriod" startAt="1"/>
            </a:pPr>
            <a:r>
              <a:rPr lang="en-US" b="true" sz="3099">
                <a:solidFill>
                  <a:srgbClr val="FFFFFF"/>
                </a:solidFill>
                <a:latin typeface="DM Sans Bold"/>
                <a:ea typeface="DM Sans Bold"/>
                <a:cs typeface="DM Sans Bold"/>
                <a:sym typeface="DM Sans Bold"/>
              </a:rPr>
              <a:t>visualization</a:t>
            </a:r>
          </a:p>
        </p:txBody>
      </p:sp>
      <p:sp>
        <p:nvSpPr>
          <p:cNvPr name="TextBox 6" id="6"/>
          <p:cNvSpPr txBox="true"/>
          <p:nvPr/>
        </p:nvSpPr>
        <p:spPr>
          <a:xfrm rot="0">
            <a:off x="201036" y="2595790"/>
            <a:ext cx="6870304" cy="5415069"/>
          </a:xfrm>
          <a:prstGeom prst="rect">
            <a:avLst/>
          </a:prstGeom>
        </p:spPr>
        <p:txBody>
          <a:bodyPr anchor="t" rtlCol="false" tIns="0" lIns="0" bIns="0" rIns="0">
            <a:spAutoFit/>
          </a:bodyPr>
          <a:lstStyle/>
          <a:p>
            <a:pPr algn="l">
              <a:lnSpc>
                <a:spcPts val="2163"/>
              </a:lnSpc>
            </a:pPr>
          </a:p>
          <a:p>
            <a:pPr algn="l">
              <a:lnSpc>
                <a:spcPts val="2163"/>
              </a:lnSpc>
            </a:pPr>
          </a:p>
          <a:p>
            <a:pPr algn="l">
              <a:lnSpc>
                <a:spcPts val="2163"/>
              </a:lnSpc>
            </a:pPr>
            <a:r>
              <a:rPr lang="en-US" sz="1556" spc="-31" b="true">
                <a:solidFill>
                  <a:srgbClr val="FFFFFF"/>
                </a:solidFill>
                <a:latin typeface="Montserrat Light Bold"/>
                <a:ea typeface="Montserrat Light Bold"/>
                <a:cs typeface="Montserrat Light Bold"/>
                <a:sym typeface="Montserrat Light Bold"/>
              </a:rPr>
              <a:t>Matches:</a:t>
            </a:r>
          </a:p>
          <a:p>
            <a:pPr algn="l">
              <a:lnSpc>
                <a:spcPts val="2163"/>
              </a:lnSpc>
            </a:pPr>
            <a:r>
              <a:rPr lang="en-US" sz="1556" spc="-31" b="true">
                <a:solidFill>
                  <a:srgbClr val="FFFFFF"/>
                </a:solidFill>
                <a:latin typeface="Montserrat Light Bold"/>
                <a:ea typeface="Montserrat Light Bold"/>
                <a:cs typeface="Montserrat Light Bold"/>
                <a:sym typeface="Montserrat Light Bold"/>
              </a:rPr>
              <a:t>- The chart shows the number of matches played (MP), starts, and 90s minutes played over the course of his career.</a:t>
            </a:r>
          </a:p>
          <a:p>
            <a:pPr algn="l">
              <a:lnSpc>
                <a:spcPts val="2163"/>
              </a:lnSpc>
            </a:pPr>
          </a:p>
          <a:p>
            <a:pPr algn="l">
              <a:lnSpc>
                <a:spcPts val="2163"/>
              </a:lnSpc>
            </a:pPr>
            <a:r>
              <a:rPr lang="en-US" sz="1556" spc="-31" b="true">
                <a:solidFill>
                  <a:srgbClr val="FFFFFF"/>
                </a:solidFill>
                <a:latin typeface="Montserrat Light Bold"/>
                <a:ea typeface="Montserrat Light Bold"/>
                <a:cs typeface="Montserrat Light Bold"/>
                <a:sym typeface="Montserrat Light Bold"/>
              </a:rPr>
              <a:t>Goals/xG:</a:t>
            </a:r>
          </a:p>
          <a:p>
            <a:pPr algn="l">
              <a:lnSpc>
                <a:spcPts val="2163"/>
              </a:lnSpc>
            </a:pPr>
            <a:r>
              <a:rPr lang="en-US" sz="1556" spc="-31" b="true">
                <a:solidFill>
                  <a:srgbClr val="FFFFFF"/>
                </a:solidFill>
                <a:latin typeface="Montserrat Light Bold"/>
                <a:ea typeface="Montserrat Light Bold"/>
                <a:cs typeface="Montserrat Light Bold"/>
                <a:sym typeface="Montserrat Light Bold"/>
              </a:rPr>
              <a:t>- This chart displays Cresswell's goal-scoring stats, including total goals scored, expected goals (xG), non-penalty expected goals (npxG), and expected goals per 90 minutes (xG/90).</a:t>
            </a:r>
          </a:p>
          <a:p>
            <a:pPr algn="l">
              <a:lnSpc>
                <a:spcPts val="2163"/>
              </a:lnSpc>
            </a:pPr>
          </a:p>
          <a:p>
            <a:pPr algn="l">
              <a:lnSpc>
                <a:spcPts val="2163"/>
              </a:lnSpc>
            </a:pPr>
            <a:r>
              <a:rPr lang="en-US" sz="1556" spc="-31" b="true">
                <a:solidFill>
                  <a:srgbClr val="FFFFFF"/>
                </a:solidFill>
                <a:latin typeface="Montserrat Light Bold"/>
                <a:ea typeface="Montserrat Light Bold"/>
                <a:cs typeface="Montserrat Light Bold"/>
                <a:sym typeface="Montserrat Light Bold"/>
              </a:rPr>
              <a:t>Assist/xA:</a:t>
            </a:r>
          </a:p>
          <a:p>
            <a:pPr algn="l">
              <a:lnSpc>
                <a:spcPts val="2163"/>
              </a:lnSpc>
            </a:pPr>
            <a:r>
              <a:rPr lang="en-US" sz="1556" spc="-31" b="true">
                <a:solidFill>
                  <a:srgbClr val="FFFFFF"/>
                </a:solidFill>
                <a:latin typeface="Montserrat Light Bold"/>
                <a:ea typeface="Montserrat Light Bold"/>
                <a:cs typeface="Montserrat Light Bold"/>
                <a:sym typeface="Montserrat Light Bold"/>
              </a:rPr>
              <a:t>- The chart shows Cresswell's assist stats, including total assists, expected assists (xA), and the sum of his assist-related metrics.</a:t>
            </a:r>
          </a:p>
          <a:p>
            <a:pPr algn="l">
              <a:lnSpc>
                <a:spcPts val="2163"/>
              </a:lnSpc>
            </a:pPr>
          </a:p>
          <a:p>
            <a:pPr algn="l">
              <a:lnSpc>
                <a:spcPts val="2163"/>
              </a:lnSpc>
            </a:pPr>
            <a:r>
              <a:rPr lang="en-US" sz="1556" spc="-31" b="true">
                <a:solidFill>
                  <a:srgbClr val="FFFFFF"/>
                </a:solidFill>
                <a:latin typeface="Montserrat Light Bold"/>
                <a:ea typeface="Montserrat Light Bold"/>
                <a:cs typeface="Montserrat Light Bold"/>
                <a:sym typeface="Montserrat Light Bold"/>
              </a:rPr>
              <a:t>Location:</a:t>
            </a:r>
          </a:p>
          <a:p>
            <a:pPr algn="l">
              <a:lnSpc>
                <a:spcPts val="2163"/>
              </a:lnSpc>
            </a:pPr>
            <a:r>
              <a:rPr lang="en-US" sz="1556" spc="-31" b="true">
                <a:solidFill>
                  <a:srgbClr val="FFFFFF"/>
                </a:solidFill>
                <a:latin typeface="Montserrat Light Bold"/>
                <a:ea typeface="Montserrat Light Bold"/>
                <a:cs typeface="Montserrat Light Bold"/>
                <a:sym typeface="Montserrat Light Bold"/>
              </a:rPr>
              <a:t>- A world map shows the geographic distribution of the various "Aaron" players, highlighting Cresswell's position in Europe.</a:t>
            </a:r>
          </a:p>
          <a:p>
            <a:pPr algn="l">
              <a:lnSpc>
                <a:spcPts val="2163"/>
              </a:lnSpc>
            </a:pPr>
          </a:p>
          <a:p>
            <a:pPr algn="l">
              <a:lnSpc>
                <a:spcPts val="2163"/>
              </a:lnSpc>
              <a:spcBef>
                <a:spcPct val="0"/>
              </a:spcBef>
            </a:pPr>
          </a:p>
        </p:txBody>
      </p:sp>
      <p:sp>
        <p:nvSpPr>
          <p:cNvPr name="Freeform 7" id="7"/>
          <p:cNvSpPr/>
          <p:nvPr/>
        </p:nvSpPr>
        <p:spPr>
          <a:xfrm flipH="false" flipV="false" rot="0">
            <a:off x="237260" y="8284214"/>
            <a:ext cx="2303414" cy="1865766"/>
          </a:xfrm>
          <a:custGeom>
            <a:avLst/>
            <a:gdLst/>
            <a:ahLst/>
            <a:cxnLst/>
            <a:rect r="r" b="b" t="t" l="l"/>
            <a:pathLst>
              <a:path h="1865766" w="2303414">
                <a:moveTo>
                  <a:pt x="0" y="0"/>
                </a:moveTo>
                <a:lnTo>
                  <a:pt x="2303414" y="0"/>
                </a:lnTo>
                <a:lnTo>
                  <a:pt x="2303414" y="1865765"/>
                </a:lnTo>
                <a:lnTo>
                  <a:pt x="0" y="1865765"/>
                </a:lnTo>
                <a:lnTo>
                  <a:pt x="0" y="0"/>
                </a:lnTo>
                <a:close/>
              </a:path>
            </a:pathLst>
          </a:custGeom>
          <a:blipFill>
            <a:blip r:embed="rId5"/>
            <a:stretch>
              <a:fillRect l="0" t="0" r="0" b="0"/>
            </a:stretch>
          </a:blipFill>
        </p:spPr>
      </p:sp>
      <p:sp>
        <p:nvSpPr>
          <p:cNvPr name="Freeform 8" id="8"/>
          <p:cNvSpPr/>
          <p:nvPr/>
        </p:nvSpPr>
        <p:spPr>
          <a:xfrm flipH="false" flipV="false" rot="615920">
            <a:off x="6258657" y="5315454"/>
            <a:ext cx="774705" cy="495811"/>
          </a:xfrm>
          <a:custGeom>
            <a:avLst/>
            <a:gdLst/>
            <a:ahLst/>
            <a:cxnLst/>
            <a:rect r="r" b="b" t="t" l="l"/>
            <a:pathLst>
              <a:path h="495811" w="774705">
                <a:moveTo>
                  <a:pt x="0" y="0"/>
                </a:moveTo>
                <a:lnTo>
                  <a:pt x="774705" y="0"/>
                </a:lnTo>
                <a:lnTo>
                  <a:pt x="774705" y="495811"/>
                </a:lnTo>
                <a:lnTo>
                  <a:pt x="0" y="4958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6285729" y="2590957"/>
            <a:ext cx="1697987" cy="2024426"/>
          </a:xfrm>
          <a:custGeom>
            <a:avLst/>
            <a:gdLst/>
            <a:ahLst/>
            <a:cxnLst/>
            <a:rect r="r" b="b" t="t" l="l"/>
            <a:pathLst>
              <a:path h="2024426" w="1697987">
                <a:moveTo>
                  <a:pt x="0" y="0"/>
                </a:moveTo>
                <a:lnTo>
                  <a:pt x="1697987" y="0"/>
                </a:lnTo>
                <a:lnTo>
                  <a:pt x="1697987" y="2024425"/>
                </a:lnTo>
                <a:lnTo>
                  <a:pt x="0" y="20244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43885" y="7195998"/>
            <a:ext cx="1934843" cy="2174827"/>
          </a:xfrm>
          <a:custGeom>
            <a:avLst/>
            <a:gdLst/>
            <a:ahLst/>
            <a:cxnLst/>
            <a:rect r="r" b="b" t="t" l="l"/>
            <a:pathLst>
              <a:path h="2174827" w="1934843">
                <a:moveTo>
                  <a:pt x="0" y="0"/>
                </a:moveTo>
                <a:lnTo>
                  <a:pt x="1934843" y="0"/>
                </a:lnTo>
                <a:lnTo>
                  <a:pt x="1934843" y="2174828"/>
                </a:lnTo>
                <a:lnTo>
                  <a:pt x="0" y="2174828"/>
                </a:lnTo>
                <a:lnTo>
                  <a:pt x="0" y="0"/>
                </a:lnTo>
                <a:close/>
              </a:path>
            </a:pathLst>
          </a:custGeom>
          <a:blipFill>
            <a:blip r:embed="rId4"/>
            <a:stretch>
              <a:fillRect l="-1589" t="0" r="-1589" b="-25738"/>
            </a:stretch>
          </a:blipFill>
        </p:spPr>
      </p:sp>
      <p:sp>
        <p:nvSpPr>
          <p:cNvPr name="Freeform 4" id="4"/>
          <p:cNvSpPr/>
          <p:nvPr/>
        </p:nvSpPr>
        <p:spPr>
          <a:xfrm flipH="false" flipV="false" rot="0">
            <a:off x="7947780" y="1770774"/>
            <a:ext cx="2321567" cy="3620149"/>
          </a:xfrm>
          <a:custGeom>
            <a:avLst/>
            <a:gdLst/>
            <a:ahLst/>
            <a:cxnLst/>
            <a:rect r="r" b="b" t="t" l="l"/>
            <a:pathLst>
              <a:path h="3620149" w="2321567">
                <a:moveTo>
                  <a:pt x="0" y="0"/>
                </a:moveTo>
                <a:lnTo>
                  <a:pt x="2321567" y="0"/>
                </a:lnTo>
                <a:lnTo>
                  <a:pt x="2321567" y="3620149"/>
                </a:lnTo>
                <a:lnTo>
                  <a:pt x="0" y="3620149"/>
                </a:lnTo>
                <a:lnTo>
                  <a:pt x="0" y="0"/>
                </a:lnTo>
                <a:close/>
              </a:path>
            </a:pathLst>
          </a:custGeom>
          <a:blipFill>
            <a:blip r:embed="rId5"/>
            <a:stretch>
              <a:fillRect l="-946" t="0" r="-946" b="0"/>
            </a:stretch>
          </a:blipFill>
        </p:spPr>
      </p:sp>
      <p:sp>
        <p:nvSpPr>
          <p:cNvPr name="Freeform 5" id="5"/>
          <p:cNvSpPr/>
          <p:nvPr/>
        </p:nvSpPr>
        <p:spPr>
          <a:xfrm flipH="false" flipV="false" rot="0">
            <a:off x="3778728" y="7140913"/>
            <a:ext cx="12981236" cy="2284998"/>
          </a:xfrm>
          <a:custGeom>
            <a:avLst/>
            <a:gdLst/>
            <a:ahLst/>
            <a:cxnLst/>
            <a:rect r="r" b="b" t="t" l="l"/>
            <a:pathLst>
              <a:path h="2284998" w="12981236">
                <a:moveTo>
                  <a:pt x="0" y="0"/>
                </a:moveTo>
                <a:lnTo>
                  <a:pt x="12981237" y="0"/>
                </a:lnTo>
                <a:lnTo>
                  <a:pt x="12981237" y="2284998"/>
                </a:lnTo>
                <a:lnTo>
                  <a:pt x="0" y="2284998"/>
                </a:lnTo>
                <a:lnTo>
                  <a:pt x="0" y="0"/>
                </a:lnTo>
                <a:close/>
              </a:path>
            </a:pathLst>
          </a:custGeom>
          <a:blipFill>
            <a:blip r:embed="rId6"/>
            <a:stretch>
              <a:fillRect l="0" t="-1000" r="0" b="-1000"/>
            </a:stretch>
          </a:blipFill>
        </p:spPr>
      </p:sp>
      <p:sp>
        <p:nvSpPr>
          <p:cNvPr name="Freeform 6" id="6"/>
          <p:cNvSpPr/>
          <p:nvPr/>
        </p:nvSpPr>
        <p:spPr>
          <a:xfrm flipH="false" flipV="false" rot="0">
            <a:off x="5505163" y="2222076"/>
            <a:ext cx="2378873" cy="1016428"/>
          </a:xfrm>
          <a:custGeom>
            <a:avLst/>
            <a:gdLst/>
            <a:ahLst/>
            <a:cxnLst/>
            <a:rect r="r" b="b" t="t" l="l"/>
            <a:pathLst>
              <a:path h="1016428" w="2378873">
                <a:moveTo>
                  <a:pt x="0" y="0"/>
                </a:moveTo>
                <a:lnTo>
                  <a:pt x="2378873" y="0"/>
                </a:lnTo>
                <a:lnTo>
                  <a:pt x="2378873" y="1016428"/>
                </a:lnTo>
                <a:lnTo>
                  <a:pt x="0" y="10164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7" id="7"/>
          <p:cNvPicPr>
            <a:picLocks noChangeAspect="true"/>
          </p:cNvPicPr>
          <p:nvPr/>
        </p:nvPicPr>
        <p:blipFill>
          <a:blip r:embed="rId9"/>
          <a:srcRect l="0" t="0" r="0" b="0"/>
          <a:stretch>
            <a:fillRect/>
          </a:stretch>
        </p:blipFill>
        <p:spPr>
          <a:xfrm flipH="false" flipV="false" rot="0">
            <a:off x="7884036" y="3519359"/>
            <a:ext cx="1387646" cy="1193376"/>
          </a:xfrm>
          <a:prstGeom prst="rect">
            <a:avLst/>
          </a:prstGeom>
        </p:spPr>
      </p:pic>
      <p:sp>
        <p:nvSpPr>
          <p:cNvPr name="Freeform 8" id="8"/>
          <p:cNvSpPr/>
          <p:nvPr/>
        </p:nvSpPr>
        <p:spPr>
          <a:xfrm flipH="false" flipV="false" rot="0">
            <a:off x="15737687" y="0"/>
            <a:ext cx="2550313" cy="2531765"/>
          </a:xfrm>
          <a:custGeom>
            <a:avLst/>
            <a:gdLst/>
            <a:ahLst/>
            <a:cxnLst/>
            <a:rect r="r" b="b" t="t" l="l"/>
            <a:pathLst>
              <a:path h="2531765" w="2550313">
                <a:moveTo>
                  <a:pt x="0" y="0"/>
                </a:moveTo>
                <a:lnTo>
                  <a:pt x="2550313" y="0"/>
                </a:lnTo>
                <a:lnTo>
                  <a:pt x="2550313" y="2531765"/>
                </a:lnTo>
                <a:lnTo>
                  <a:pt x="0" y="25317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497225" y="180085"/>
            <a:ext cx="7682695" cy="704088"/>
          </a:xfrm>
          <a:prstGeom prst="rect">
            <a:avLst/>
          </a:prstGeom>
        </p:spPr>
        <p:txBody>
          <a:bodyPr anchor="t" rtlCol="false" tIns="0" lIns="0" bIns="0" rIns="0">
            <a:spAutoFit/>
          </a:bodyPr>
          <a:lstStyle/>
          <a:p>
            <a:pPr algn="ctr">
              <a:lnSpc>
                <a:spcPts val="5795"/>
              </a:lnSpc>
              <a:spcBef>
                <a:spcPct val="0"/>
              </a:spcBef>
            </a:pPr>
            <a:r>
              <a:rPr lang="en-US" b="true" sz="4200">
                <a:solidFill>
                  <a:srgbClr val="FFFFFF"/>
                </a:solidFill>
                <a:latin typeface="DM Sans Bold"/>
                <a:ea typeface="DM Sans Bold"/>
                <a:cs typeface="DM Sans Bold"/>
                <a:sym typeface="DM Sans Bold"/>
              </a:rPr>
              <a:t>Data visualization</a:t>
            </a:r>
          </a:p>
        </p:txBody>
      </p:sp>
      <p:sp>
        <p:nvSpPr>
          <p:cNvPr name="TextBox 10" id="10"/>
          <p:cNvSpPr txBox="true"/>
          <p:nvPr/>
        </p:nvSpPr>
        <p:spPr>
          <a:xfrm rot="0">
            <a:off x="98436" y="1809330"/>
            <a:ext cx="5342984" cy="412746"/>
          </a:xfrm>
          <a:prstGeom prst="rect">
            <a:avLst/>
          </a:prstGeom>
        </p:spPr>
        <p:txBody>
          <a:bodyPr anchor="t" rtlCol="false" tIns="0" lIns="0" bIns="0" rIns="0">
            <a:spAutoFit/>
          </a:bodyPr>
          <a:lstStyle/>
          <a:p>
            <a:pPr algn="l" marL="521708" indent="-260854" lvl="1">
              <a:lnSpc>
                <a:spcPts val="3358"/>
              </a:lnSpc>
              <a:buAutoNum type="arabicPeriod" startAt="1"/>
            </a:pPr>
            <a:r>
              <a:rPr lang="en-US" b="true" sz="2416" spc="-48">
                <a:solidFill>
                  <a:srgbClr val="FFFFFF"/>
                </a:solidFill>
                <a:latin typeface="Montserrat Light Bold"/>
                <a:ea typeface="Montserrat Light Bold"/>
                <a:cs typeface="Montserrat Light Bold"/>
                <a:sym typeface="Montserrat Light Bold"/>
              </a:rPr>
              <a:t>Choose any player from the list</a:t>
            </a:r>
          </a:p>
        </p:txBody>
      </p:sp>
      <p:sp>
        <p:nvSpPr>
          <p:cNvPr name="TextBox 11" id="11"/>
          <p:cNvSpPr txBox="true"/>
          <p:nvPr/>
        </p:nvSpPr>
        <p:spPr>
          <a:xfrm rot="0">
            <a:off x="497225" y="6239423"/>
            <a:ext cx="8179921" cy="412746"/>
          </a:xfrm>
          <a:prstGeom prst="rect">
            <a:avLst/>
          </a:prstGeom>
        </p:spPr>
        <p:txBody>
          <a:bodyPr anchor="t" rtlCol="false" tIns="0" lIns="0" bIns="0" rIns="0">
            <a:spAutoFit/>
          </a:bodyPr>
          <a:lstStyle/>
          <a:p>
            <a:pPr algn="l">
              <a:lnSpc>
                <a:spcPts val="3358"/>
              </a:lnSpc>
              <a:spcBef>
                <a:spcPct val="0"/>
              </a:spcBef>
            </a:pPr>
            <a:r>
              <a:rPr lang="en-US" b="true" sz="2416" spc="-48">
                <a:solidFill>
                  <a:srgbClr val="FFFFFF"/>
                </a:solidFill>
                <a:latin typeface="Montserrat Light Bold"/>
                <a:ea typeface="Montserrat Light Bold"/>
                <a:cs typeface="Montserrat Light Bold"/>
                <a:sym typeface="Montserrat Light Bold"/>
              </a:rPr>
              <a:t>2. It will show all the statistics of the selected player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8613" y="3779111"/>
            <a:ext cx="8836307" cy="4967474"/>
          </a:xfrm>
          <a:custGeom>
            <a:avLst/>
            <a:gdLst/>
            <a:ahLst/>
            <a:cxnLst/>
            <a:rect r="r" b="b" t="t" l="l"/>
            <a:pathLst>
              <a:path h="4967474" w="8836307">
                <a:moveTo>
                  <a:pt x="0" y="0"/>
                </a:moveTo>
                <a:lnTo>
                  <a:pt x="8836307" y="0"/>
                </a:lnTo>
                <a:lnTo>
                  <a:pt x="8836307" y="4967474"/>
                </a:lnTo>
                <a:lnTo>
                  <a:pt x="0" y="4967474"/>
                </a:lnTo>
                <a:lnTo>
                  <a:pt x="0" y="0"/>
                </a:lnTo>
                <a:close/>
              </a:path>
            </a:pathLst>
          </a:custGeom>
          <a:blipFill>
            <a:blip r:embed="rId4"/>
            <a:stretch>
              <a:fillRect l="0" t="0" r="0" b="0"/>
            </a:stretch>
          </a:blipFill>
        </p:spPr>
      </p:sp>
      <p:sp>
        <p:nvSpPr>
          <p:cNvPr name="Freeform 4" id="4"/>
          <p:cNvSpPr/>
          <p:nvPr/>
        </p:nvSpPr>
        <p:spPr>
          <a:xfrm flipH="false" flipV="false" rot="0">
            <a:off x="9420195" y="3779111"/>
            <a:ext cx="8764513" cy="4938786"/>
          </a:xfrm>
          <a:custGeom>
            <a:avLst/>
            <a:gdLst/>
            <a:ahLst/>
            <a:cxnLst/>
            <a:rect r="r" b="b" t="t" l="l"/>
            <a:pathLst>
              <a:path h="4938786" w="8764513">
                <a:moveTo>
                  <a:pt x="0" y="0"/>
                </a:moveTo>
                <a:lnTo>
                  <a:pt x="8764512" y="0"/>
                </a:lnTo>
                <a:lnTo>
                  <a:pt x="8764512" y="4938786"/>
                </a:lnTo>
                <a:lnTo>
                  <a:pt x="0" y="4938786"/>
                </a:lnTo>
                <a:lnTo>
                  <a:pt x="0" y="0"/>
                </a:lnTo>
                <a:close/>
              </a:path>
            </a:pathLst>
          </a:custGeom>
          <a:blipFill>
            <a:blip r:embed="rId5"/>
            <a:stretch>
              <a:fillRect l="0" t="0" r="0" b="0"/>
            </a:stretch>
          </a:blipFill>
        </p:spPr>
      </p:sp>
      <p:sp>
        <p:nvSpPr>
          <p:cNvPr name="TextBox 5" id="5"/>
          <p:cNvSpPr txBox="true"/>
          <p:nvPr/>
        </p:nvSpPr>
        <p:spPr>
          <a:xfrm rot="0">
            <a:off x="248613" y="1619409"/>
            <a:ext cx="8179921" cy="412746"/>
          </a:xfrm>
          <a:prstGeom prst="rect">
            <a:avLst/>
          </a:prstGeom>
        </p:spPr>
        <p:txBody>
          <a:bodyPr anchor="t" rtlCol="false" tIns="0" lIns="0" bIns="0" rIns="0">
            <a:spAutoFit/>
          </a:bodyPr>
          <a:lstStyle/>
          <a:p>
            <a:pPr algn="l">
              <a:lnSpc>
                <a:spcPts val="3358"/>
              </a:lnSpc>
              <a:spcBef>
                <a:spcPct val="0"/>
              </a:spcBef>
            </a:pPr>
            <a:r>
              <a:rPr lang="en-US" b="true" sz="2416" spc="-48">
                <a:solidFill>
                  <a:srgbClr val="FFFFFF"/>
                </a:solidFill>
                <a:latin typeface="Montserrat Light Bold"/>
                <a:ea typeface="Montserrat Light Bold"/>
                <a:cs typeface="Montserrat Light Bold"/>
                <a:sym typeface="Montserrat Light Bold"/>
              </a:rPr>
              <a:t>It will show all the statistics of the selected player</a:t>
            </a:r>
          </a:p>
        </p:txBody>
      </p:sp>
      <p:sp>
        <p:nvSpPr>
          <p:cNvPr name="Freeform 6" id="6"/>
          <p:cNvSpPr/>
          <p:nvPr/>
        </p:nvSpPr>
        <p:spPr>
          <a:xfrm flipH="false" flipV="false" rot="0">
            <a:off x="15737687" y="0"/>
            <a:ext cx="2550313" cy="2531765"/>
          </a:xfrm>
          <a:custGeom>
            <a:avLst/>
            <a:gdLst/>
            <a:ahLst/>
            <a:cxnLst/>
            <a:rect r="r" b="b" t="t" l="l"/>
            <a:pathLst>
              <a:path h="2531765" w="2550313">
                <a:moveTo>
                  <a:pt x="0" y="0"/>
                </a:moveTo>
                <a:lnTo>
                  <a:pt x="2550313" y="0"/>
                </a:lnTo>
                <a:lnTo>
                  <a:pt x="2550313" y="2531765"/>
                </a:lnTo>
                <a:lnTo>
                  <a:pt x="0" y="25317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8534384" y="1844832"/>
            <a:ext cx="1723142" cy="1989198"/>
          </a:xfrm>
          <a:custGeom>
            <a:avLst/>
            <a:gdLst/>
            <a:ahLst/>
            <a:cxnLst/>
            <a:rect r="r" b="b" t="t" l="l"/>
            <a:pathLst>
              <a:path h="1989198" w="1723142">
                <a:moveTo>
                  <a:pt x="0" y="0"/>
                </a:moveTo>
                <a:lnTo>
                  <a:pt x="1723142" y="0"/>
                </a:lnTo>
                <a:lnTo>
                  <a:pt x="1723142" y="1989198"/>
                </a:lnTo>
                <a:lnTo>
                  <a:pt x="0" y="19891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8179921" y="246760"/>
            <a:ext cx="2222500" cy="2498163"/>
          </a:xfrm>
          <a:custGeom>
            <a:avLst/>
            <a:gdLst/>
            <a:ahLst/>
            <a:cxnLst/>
            <a:rect r="r" b="b" t="t" l="l"/>
            <a:pathLst>
              <a:path h="2498163" w="2222500">
                <a:moveTo>
                  <a:pt x="0" y="0"/>
                </a:moveTo>
                <a:lnTo>
                  <a:pt x="2222500" y="0"/>
                </a:lnTo>
                <a:lnTo>
                  <a:pt x="2222500" y="2498163"/>
                </a:lnTo>
                <a:lnTo>
                  <a:pt x="0" y="2498163"/>
                </a:lnTo>
                <a:lnTo>
                  <a:pt x="0" y="0"/>
                </a:lnTo>
                <a:close/>
              </a:path>
            </a:pathLst>
          </a:custGeom>
          <a:blipFill>
            <a:blip r:embed="rId10"/>
            <a:stretch>
              <a:fillRect l="-1589" t="0" r="-1589" b="-25738"/>
            </a:stretch>
          </a:blipFill>
        </p:spPr>
      </p:sp>
      <p:sp>
        <p:nvSpPr>
          <p:cNvPr name="TextBox 9" id="9"/>
          <p:cNvSpPr txBox="true"/>
          <p:nvPr/>
        </p:nvSpPr>
        <p:spPr>
          <a:xfrm rot="0">
            <a:off x="497225" y="180085"/>
            <a:ext cx="7682695" cy="704088"/>
          </a:xfrm>
          <a:prstGeom prst="rect">
            <a:avLst/>
          </a:prstGeom>
        </p:spPr>
        <p:txBody>
          <a:bodyPr anchor="t" rtlCol="false" tIns="0" lIns="0" bIns="0" rIns="0">
            <a:spAutoFit/>
          </a:bodyPr>
          <a:lstStyle/>
          <a:p>
            <a:pPr algn="ctr">
              <a:lnSpc>
                <a:spcPts val="5795"/>
              </a:lnSpc>
              <a:spcBef>
                <a:spcPct val="0"/>
              </a:spcBef>
            </a:pPr>
            <a:r>
              <a:rPr lang="en-US" b="true" sz="4200">
                <a:solidFill>
                  <a:srgbClr val="FFFFFF"/>
                </a:solidFill>
                <a:latin typeface="DM Sans Bold"/>
                <a:ea typeface="DM Sans Bold"/>
                <a:cs typeface="DM Sans Bold"/>
                <a:sym typeface="DM Sans Bold"/>
              </a:rPr>
              <a:t>Data visualization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30219" y="0"/>
            <a:ext cx="1657781" cy="1645724"/>
          </a:xfrm>
          <a:custGeom>
            <a:avLst/>
            <a:gdLst/>
            <a:ahLst/>
            <a:cxnLst/>
            <a:rect r="r" b="b" t="t" l="l"/>
            <a:pathLst>
              <a:path h="1645724" w="1657781">
                <a:moveTo>
                  <a:pt x="0" y="0"/>
                </a:moveTo>
                <a:lnTo>
                  <a:pt x="1657781" y="0"/>
                </a:lnTo>
                <a:lnTo>
                  <a:pt x="1657781" y="1645724"/>
                </a:lnTo>
                <a:lnTo>
                  <a:pt x="0" y="1645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53526" y="2089038"/>
            <a:ext cx="1666423" cy="1666423"/>
          </a:xfrm>
          <a:custGeom>
            <a:avLst/>
            <a:gdLst/>
            <a:ahLst/>
            <a:cxnLst/>
            <a:rect r="r" b="b" t="t" l="l"/>
            <a:pathLst>
              <a:path h="1666423" w="1666423">
                <a:moveTo>
                  <a:pt x="0" y="0"/>
                </a:moveTo>
                <a:lnTo>
                  <a:pt x="1666423" y="0"/>
                </a:lnTo>
                <a:lnTo>
                  <a:pt x="1666423" y="1666423"/>
                </a:lnTo>
                <a:lnTo>
                  <a:pt x="0" y="1666423"/>
                </a:lnTo>
                <a:lnTo>
                  <a:pt x="0" y="0"/>
                </a:lnTo>
                <a:close/>
              </a:path>
            </a:pathLst>
          </a:custGeom>
          <a:blipFill>
            <a:blip r:embed="rId6"/>
            <a:stretch>
              <a:fillRect l="0" t="0" r="0" b="0"/>
            </a:stretch>
          </a:blipFill>
        </p:spPr>
      </p:sp>
      <p:sp>
        <p:nvSpPr>
          <p:cNvPr name="Freeform 5" id="5"/>
          <p:cNvSpPr/>
          <p:nvPr/>
        </p:nvSpPr>
        <p:spPr>
          <a:xfrm flipH="false" flipV="false" rot="0">
            <a:off x="1468594" y="1953683"/>
            <a:ext cx="6873665" cy="3911208"/>
          </a:xfrm>
          <a:custGeom>
            <a:avLst/>
            <a:gdLst/>
            <a:ahLst/>
            <a:cxnLst/>
            <a:rect r="r" b="b" t="t" l="l"/>
            <a:pathLst>
              <a:path h="3911208" w="6873665">
                <a:moveTo>
                  <a:pt x="0" y="0"/>
                </a:moveTo>
                <a:lnTo>
                  <a:pt x="6873666" y="0"/>
                </a:lnTo>
                <a:lnTo>
                  <a:pt x="6873666" y="3911208"/>
                </a:lnTo>
                <a:lnTo>
                  <a:pt x="0" y="3911208"/>
                </a:lnTo>
                <a:lnTo>
                  <a:pt x="0" y="0"/>
                </a:lnTo>
                <a:close/>
              </a:path>
            </a:pathLst>
          </a:custGeom>
          <a:blipFill>
            <a:blip r:embed="rId7"/>
            <a:stretch>
              <a:fillRect l="-220" t="0" r="-220" b="0"/>
            </a:stretch>
          </a:blipFill>
        </p:spPr>
      </p:sp>
      <p:sp>
        <p:nvSpPr>
          <p:cNvPr name="Freeform 6" id="6"/>
          <p:cNvSpPr/>
          <p:nvPr/>
        </p:nvSpPr>
        <p:spPr>
          <a:xfrm flipH="false" flipV="false" rot="0">
            <a:off x="10360216" y="1953683"/>
            <a:ext cx="7197608" cy="3911208"/>
          </a:xfrm>
          <a:custGeom>
            <a:avLst/>
            <a:gdLst/>
            <a:ahLst/>
            <a:cxnLst/>
            <a:rect r="r" b="b" t="t" l="l"/>
            <a:pathLst>
              <a:path h="3911208" w="7197608">
                <a:moveTo>
                  <a:pt x="0" y="0"/>
                </a:moveTo>
                <a:lnTo>
                  <a:pt x="7197608" y="0"/>
                </a:lnTo>
                <a:lnTo>
                  <a:pt x="7197608" y="3911208"/>
                </a:lnTo>
                <a:lnTo>
                  <a:pt x="0" y="3911208"/>
                </a:lnTo>
                <a:lnTo>
                  <a:pt x="0" y="0"/>
                </a:lnTo>
                <a:close/>
              </a:path>
            </a:pathLst>
          </a:custGeom>
          <a:blipFill>
            <a:blip r:embed="rId8"/>
            <a:stretch>
              <a:fillRect l="0" t="-1787" r="0" b="-1787"/>
            </a:stretch>
          </a:blipFill>
        </p:spPr>
      </p:sp>
      <p:sp>
        <p:nvSpPr>
          <p:cNvPr name="Freeform 7" id="7"/>
          <p:cNvSpPr/>
          <p:nvPr/>
        </p:nvSpPr>
        <p:spPr>
          <a:xfrm flipH="false" flipV="false" rot="0">
            <a:off x="8067428" y="6169691"/>
            <a:ext cx="2153143" cy="3008633"/>
          </a:xfrm>
          <a:custGeom>
            <a:avLst/>
            <a:gdLst/>
            <a:ahLst/>
            <a:cxnLst/>
            <a:rect r="r" b="b" t="t" l="l"/>
            <a:pathLst>
              <a:path h="3008633" w="2153143">
                <a:moveTo>
                  <a:pt x="0" y="0"/>
                </a:moveTo>
                <a:lnTo>
                  <a:pt x="2153144" y="0"/>
                </a:lnTo>
                <a:lnTo>
                  <a:pt x="2153144" y="3008633"/>
                </a:lnTo>
                <a:lnTo>
                  <a:pt x="0" y="3008633"/>
                </a:lnTo>
                <a:lnTo>
                  <a:pt x="0" y="0"/>
                </a:lnTo>
                <a:close/>
              </a:path>
            </a:pathLst>
          </a:custGeom>
          <a:blipFill>
            <a:blip r:embed="rId9"/>
            <a:stretch>
              <a:fillRect l="0" t="0" r="0" b="0"/>
            </a:stretch>
          </a:blipFill>
        </p:spPr>
      </p:sp>
      <p:sp>
        <p:nvSpPr>
          <p:cNvPr name="Freeform 8" id="8"/>
          <p:cNvSpPr/>
          <p:nvPr/>
        </p:nvSpPr>
        <p:spPr>
          <a:xfrm flipH="false" flipV="false" rot="0">
            <a:off x="1480639" y="6016675"/>
            <a:ext cx="6849577" cy="4111021"/>
          </a:xfrm>
          <a:custGeom>
            <a:avLst/>
            <a:gdLst/>
            <a:ahLst/>
            <a:cxnLst/>
            <a:rect r="r" b="b" t="t" l="l"/>
            <a:pathLst>
              <a:path h="4111021" w="6849577">
                <a:moveTo>
                  <a:pt x="0" y="0"/>
                </a:moveTo>
                <a:lnTo>
                  <a:pt x="6849576" y="0"/>
                </a:lnTo>
                <a:lnTo>
                  <a:pt x="6849576" y="4111021"/>
                </a:lnTo>
                <a:lnTo>
                  <a:pt x="0" y="4111021"/>
                </a:lnTo>
                <a:lnTo>
                  <a:pt x="0" y="0"/>
                </a:lnTo>
                <a:close/>
              </a:path>
            </a:pathLst>
          </a:custGeom>
          <a:blipFill>
            <a:blip r:embed="rId10"/>
            <a:stretch>
              <a:fillRect l="-3454" t="0" r="-3454" b="0"/>
            </a:stretch>
          </a:blipFill>
        </p:spPr>
      </p:sp>
      <p:sp>
        <p:nvSpPr>
          <p:cNvPr name="Freeform 9" id="9"/>
          <p:cNvSpPr/>
          <p:nvPr/>
        </p:nvSpPr>
        <p:spPr>
          <a:xfrm flipH="false" flipV="false" rot="0">
            <a:off x="10360216" y="6016675"/>
            <a:ext cx="7197608" cy="4111021"/>
          </a:xfrm>
          <a:custGeom>
            <a:avLst/>
            <a:gdLst/>
            <a:ahLst/>
            <a:cxnLst/>
            <a:rect r="r" b="b" t="t" l="l"/>
            <a:pathLst>
              <a:path h="4111021" w="7197608">
                <a:moveTo>
                  <a:pt x="0" y="0"/>
                </a:moveTo>
                <a:lnTo>
                  <a:pt x="7197608" y="0"/>
                </a:lnTo>
                <a:lnTo>
                  <a:pt x="7197608" y="4111021"/>
                </a:lnTo>
                <a:lnTo>
                  <a:pt x="0" y="4111021"/>
                </a:lnTo>
                <a:lnTo>
                  <a:pt x="0" y="0"/>
                </a:lnTo>
                <a:close/>
              </a:path>
            </a:pathLst>
          </a:custGeom>
          <a:blipFill>
            <a:blip r:embed="rId11"/>
            <a:stretch>
              <a:fillRect l="0" t="0" r="-1596" b="-521"/>
            </a:stretch>
          </a:blipFill>
        </p:spPr>
      </p:sp>
      <p:sp>
        <p:nvSpPr>
          <p:cNvPr name="TextBox 10" id="10"/>
          <p:cNvSpPr txBox="true"/>
          <p:nvPr/>
        </p:nvSpPr>
        <p:spPr>
          <a:xfrm rot="0">
            <a:off x="3937553" y="1227783"/>
            <a:ext cx="10412894" cy="417941"/>
          </a:xfrm>
          <a:prstGeom prst="rect">
            <a:avLst/>
          </a:prstGeom>
        </p:spPr>
        <p:txBody>
          <a:bodyPr anchor="t" rtlCol="false" tIns="0" lIns="0" bIns="0" rIns="0">
            <a:spAutoFit/>
          </a:bodyPr>
          <a:lstStyle/>
          <a:p>
            <a:pPr algn="l">
              <a:lnSpc>
                <a:spcPts val="3358"/>
              </a:lnSpc>
              <a:spcBef>
                <a:spcPct val="0"/>
              </a:spcBef>
            </a:pPr>
            <a:r>
              <a:rPr lang="en-US" b="true" sz="2416" spc="-48">
                <a:solidFill>
                  <a:srgbClr val="FFFFFF"/>
                </a:solidFill>
                <a:latin typeface="Montserrat Light Bold"/>
                <a:ea typeface="Montserrat Light Bold"/>
                <a:cs typeface="Montserrat Light Bold"/>
                <a:sym typeface="Montserrat Light Bold"/>
              </a:rPr>
              <a:t>We will choose a player from each position to compare statistics</a:t>
            </a:r>
          </a:p>
        </p:txBody>
      </p:sp>
      <p:sp>
        <p:nvSpPr>
          <p:cNvPr name="TextBox 11" id="11"/>
          <p:cNvSpPr txBox="true"/>
          <p:nvPr/>
        </p:nvSpPr>
        <p:spPr>
          <a:xfrm rot="0">
            <a:off x="497225" y="180085"/>
            <a:ext cx="7682695" cy="704088"/>
          </a:xfrm>
          <a:prstGeom prst="rect">
            <a:avLst/>
          </a:prstGeom>
        </p:spPr>
        <p:txBody>
          <a:bodyPr anchor="t" rtlCol="false" tIns="0" lIns="0" bIns="0" rIns="0">
            <a:spAutoFit/>
          </a:bodyPr>
          <a:lstStyle/>
          <a:p>
            <a:pPr algn="ctr">
              <a:lnSpc>
                <a:spcPts val="5795"/>
              </a:lnSpc>
              <a:spcBef>
                <a:spcPct val="0"/>
              </a:spcBef>
            </a:pPr>
            <a:r>
              <a:rPr lang="en-US" b="true" sz="4200">
                <a:solidFill>
                  <a:srgbClr val="FFFFFF"/>
                </a:solidFill>
                <a:latin typeface="DM Sans Bold"/>
                <a:ea typeface="DM Sans Bold"/>
                <a:cs typeface="DM Sans Bold"/>
                <a:sym typeface="DM Sans Bold"/>
              </a:rPr>
              <a:t>Data visualization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3447970" y="30841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595267"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2986667" y="5870734"/>
            <a:ext cx="2613061" cy="2252658"/>
            <a:chOff x="0" y="0"/>
            <a:chExt cx="991873" cy="855070"/>
          </a:xfrm>
        </p:grpSpPr>
        <p:sp>
          <p:nvSpPr>
            <p:cNvPr name="Freeform 7" id="7"/>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3133964" y="7427054"/>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5844564" y="5870734"/>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5991861"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10000675" y="1509629"/>
            <a:ext cx="6992751" cy="8074770"/>
            <a:chOff x="0" y="0"/>
            <a:chExt cx="5499100" cy="6350000"/>
          </a:xfrm>
        </p:grpSpPr>
        <p:sp>
          <p:nvSpPr>
            <p:cNvPr name="Freeform 15" id="15"/>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16" id="16"/>
          <p:cNvGrpSpPr/>
          <p:nvPr/>
        </p:nvGrpSpPr>
        <p:grpSpPr>
          <a:xfrm rot="0">
            <a:off x="10143550" y="1698193"/>
            <a:ext cx="6697476" cy="7733806"/>
            <a:chOff x="0" y="0"/>
            <a:chExt cx="5499100" cy="6350000"/>
          </a:xfrm>
        </p:grpSpPr>
        <p:sp>
          <p:nvSpPr>
            <p:cNvPr name="Freeform 17" id="17"/>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t="0" r="-36659" b="0"/>
              </a:stretch>
            </a:blipFill>
          </p:spPr>
        </p:sp>
      </p:grpSp>
      <p:grpSp>
        <p:nvGrpSpPr>
          <p:cNvPr name="Group 18" id="18"/>
          <p:cNvGrpSpPr/>
          <p:nvPr/>
        </p:nvGrpSpPr>
        <p:grpSpPr>
          <a:xfrm rot="0">
            <a:off x="6689791" y="3084143"/>
            <a:ext cx="2613061" cy="2273181"/>
            <a:chOff x="0" y="0"/>
            <a:chExt cx="991873" cy="862860"/>
          </a:xfrm>
        </p:grpSpPr>
        <p:sp>
          <p:nvSpPr>
            <p:cNvPr name="Freeform 19" id="19"/>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0" id="20"/>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1" id="21"/>
          <p:cNvSpPr/>
          <p:nvPr/>
        </p:nvSpPr>
        <p:spPr>
          <a:xfrm flipV="true">
            <a:off x="6837088" y="4640463"/>
            <a:ext cx="2203125" cy="0"/>
          </a:xfrm>
          <a:prstGeom prst="line">
            <a:avLst/>
          </a:prstGeom>
          <a:ln cap="flat" w="38100">
            <a:solidFill>
              <a:srgbClr val="FFFFFF"/>
            </a:solidFill>
            <a:prstDash val="solid"/>
            <a:headEnd type="none" len="sm" w="sm"/>
            <a:tailEnd type="none" len="sm" w="sm"/>
          </a:ln>
        </p:spPr>
      </p:sp>
      <p:grpSp>
        <p:nvGrpSpPr>
          <p:cNvPr name="Group 22" id="22"/>
          <p:cNvGrpSpPr/>
          <p:nvPr/>
        </p:nvGrpSpPr>
        <p:grpSpPr>
          <a:xfrm rot="0">
            <a:off x="8705275" y="5870734"/>
            <a:ext cx="2613061" cy="2252658"/>
            <a:chOff x="0" y="0"/>
            <a:chExt cx="991873" cy="855070"/>
          </a:xfrm>
        </p:grpSpPr>
        <p:sp>
          <p:nvSpPr>
            <p:cNvPr name="Freeform 23" id="23"/>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852572" y="7427054"/>
            <a:ext cx="2203125" cy="0"/>
          </a:xfrm>
          <a:prstGeom prst="line">
            <a:avLst/>
          </a:prstGeom>
          <a:ln cap="flat" w="38100">
            <a:solidFill>
              <a:srgbClr val="FFFFFF"/>
            </a:solidFill>
            <a:prstDash val="solid"/>
            <a:headEnd type="none" len="sm" w="sm"/>
            <a:tailEnd type="none" len="sm" w="sm"/>
          </a:ln>
        </p:spPr>
      </p:sp>
      <p:sp>
        <p:nvSpPr>
          <p:cNvPr name="Freeform 26" id="26"/>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2986667" y="1698193"/>
            <a:ext cx="8437330" cy="1214499"/>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OVERVIEW</a:t>
            </a:r>
          </a:p>
        </p:txBody>
      </p:sp>
      <p:sp>
        <p:nvSpPr>
          <p:cNvPr name="TextBox 28" id="28"/>
          <p:cNvSpPr txBox="true"/>
          <p:nvPr/>
        </p:nvSpPr>
        <p:spPr>
          <a:xfrm rot="0">
            <a:off x="3595267"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Our Team</a:t>
            </a:r>
          </a:p>
        </p:txBody>
      </p:sp>
      <p:sp>
        <p:nvSpPr>
          <p:cNvPr name="TextBox 29" id="29"/>
          <p:cNvSpPr txBox="true"/>
          <p:nvPr/>
        </p:nvSpPr>
        <p:spPr>
          <a:xfrm rot="0">
            <a:off x="3816213"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01</a:t>
            </a:r>
          </a:p>
        </p:txBody>
      </p:sp>
      <p:sp>
        <p:nvSpPr>
          <p:cNvPr name="TextBox 30" id="30"/>
          <p:cNvSpPr txBox="true"/>
          <p:nvPr/>
        </p:nvSpPr>
        <p:spPr>
          <a:xfrm rot="0">
            <a:off x="3135572"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Data preprocessing</a:t>
            </a:r>
          </a:p>
        </p:txBody>
      </p:sp>
      <p:sp>
        <p:nvSpPr>
          <p:cNvPr name="TextBox 31" id="31"/>
          <p:cNvSpPr txBox="true"/>
          <p:nvPr/>
        </p:nvSpPr>
        <p:spPr>
          <a:xfrm rot="0">
            <a:off x="3447970"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03</a:t>
            </a:r>
          </a:p>
        </p:txBody>
      </p:sp>
      <p:sp>
        <p:nvSpPr>
          <p:cNvPr name="TextBox 32" id="32"/>
          <p:cNvSpPr txBox="true"/>
          <p:nvPr/>
        </p:nvSpPr>
        <p:spPr>
          <a:xfrm rot="0">
            <a:off x="5991861"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Data visualization</a:t>
            </a:r>
          </a:p>
        </p:txBody>
      </p:sp>
      <p:sp>
        <p:nvSpPr>
          <p:cNvPr name="TextBox 33" id="33"/>
          <p:cNvSpPr txBox="true"/>
          <p:nvPr/>
        </p:nvSpPr>
        <p:spPr>
          <a:xfrm rot="0">
            <a:off x="6305867"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04</a:t>
            </a:r>
          </a:p>
        </p:txBody>
      </p:sp>
      <p:sp>
        <p:nvSpPr>
          <p:cNvPr name="TextBox 34" id="34"/>
          <p:cNvSpPr txBox="true"/>
          <p:nvPr/>
        </p:nvSpPr>
        <p:spPr>
          <a:xfrm rot="0">
            <a:off x="6837088"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Our Mision</a:t>
            </a:r>
          </a:p>
        </p:txBody>
      </p:sp>
      <p:sp>
        <p:nvSpPr>
          <p:cNvPr name="TextBox 35" id="35"/>
          <p:cNvSpPr txBox="true"/>
          <p:nvPr/>
        </p:nvSpPr>
        <p:spPr>
          <a:xfrm rot="0">
            <a:off x="7151094"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02</a:t>
            </a:r>
          </a:p>
        </p:txBody>
      </p:sp>
      <p:sp>
        <p:nvSpPr>
          <p:cNvPr name="TextBox 36" id="36"/>
          <p:cNvSpPr txBox="true"/>
          <p:nvPr/>
        </p:nvSpPr>
        <p:spPr>
          <a:xfrm rot="0">
            <a:off x="8852572"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Ml Models</a:t>
            </a:r>
          </a:p>
        </p:txBody>
      </p:sp>
      <p:sp>
        <p:nvSpPr>
          <p:cNvPr name="TextBox 37" id="37"/>
          <p:cNvSpPr txBox="true"/>
          <p:nvPr/>
        </p:nvSpPr>
        <p:spPr>
          <a:xfrm rot="0">
            <a:off x="9166578"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05</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30219" y="0"/>
            <a:ext cx="1657781" cy="1645724"/>
          </a:xfrm>
          <a:custGeom>
            <a:avLst/>
            <a:gdLst/>
            <a:ahLst/>
            <a:cxnLst/>
            <a:rect r="r" b="b" t="t" l="l"/>
            <a:pathLst>
              <a:path h="1645724" w="1657781">
                <a:moveTo>
                  <a:pt x="0" y="0"/>
                </a:moveTo>
                <a:lnTo>
                  <a:pt x="1657781" y="0"/>
                </a:lnTo>
                <a:lnTo>
                  <a:pt x="1657781" y="1645724"/>
                </a:lnTo>
                <a:lnTo>
                  <a:pt x="0" y="1645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38294" y="6892268"/>
            <a:ext cx="1989950" cy="2781827"/>
          </a:xfrm>
          <a:custGeom>
            <a:avLst/>
            <a:gdLst/>
            <a:ahLst/>
            <a:cxnLst/>
            <a:rect r="r" b="b" t="t" l="l"/>
            <a:pathLst>
              <a:path h="2781827" w="1989950">
                <a:moveTo>
                  <a:pt x="0" y="0"/>
                </a:moveTo>
                <a:lnTo>
                  <a:pt x="1989950" y="0"/>
                </a:lnTo>
                <a:lnTo>
                  <a:pt x="1989950" y="2781827"/>
                </a:lnTo>
                <a:lnTo>
                  <a:pt x="0" y="2781827"/>
                </a:lnTo>
                <a:lnTo>
                  <a:pt x="0" y="0"/>
                </a:lnTo>
                <a:close/>
              </a:path>
            </a:pathLst>
          </a:custGeom>
          <a:blipFill>
            <a:blip r:embed="rId6"/>
            <a:stretch>
              <a:fillRect l="0" t="0" r="0" b="0"/>
            </a:stretch>
          </a:blipFill>
        </p:spPr>
      </p:sp>
      <p:sp>
        <p:nvSpPr>
          <p:cNvPr name="Freeform 5" id="5"/>
          <p:cNvSpPr/>
          <p:nvPr/>
        </p:nvSpPr>
        <p:spPr>
          <a:xfrm flipH="false" flipV="false" rot="0">
            <a:off x="1504338" y="6102174"/>
            <a:ext cx="7329266" cy="4125857"/>
          </a:xfrm>
          <a:custGeom>
            <a:avLst/>
            <a:gdLst/>
            <a:ahLst/>
            <a:cxnLst/>
            <a:rect r="r" b="b" t="t" l="l"/>
            <a:pathLst>
              <a:path h="4125857" w="7329266">
                <a:moveTo>
                  <a:pt x="0" y="0"/>
                </a:moveTo>
                <a:lnTo>
                  <a:pt x="7329266" y="0"/>
                </a:lnTo>
                <a:lnTo>
                  <a:pt x="7329266" y="4125857"/>
                </a:lnTo>
                <a:lnTo>
                  <a:pt x="0" y="4125857"/>
                </a:lnTo>
                <a:lnTo>
                  <a:pt x="0" y="0"/>
                </a:lnTo>
                <a:close/>
              </a:path>
            </a:pathLst>
          </a:custGeom>
          <a:blipFill>
            <a:blip r:embed="rId7"/>
            <a:stretch>
              <a:fillRect l="0" t="0" r="0" b="0"/>
            </a:stretch>
          </a:blipFill>
        </p:spPr>
      </p:sp>
      <p:sp>
        <p:nvSpPr>
          <p:cNvPr name="Freeform 6" id="6"/>
          <p:cNvSpPr/>
          <p:nvPr/>
        </p:nvSpPr>
        <p:spPr>
          <a:xfrm flipH="false" flipV="false" rot="0">
            <a:off x="10211639" y="6137915"/>
            <a:ext cx="7137589" cy="4015575"/>
          </a:xfrm>
          <a:custGeom>
            <a:avLst/>
            <a:gdLst/>
            <a:ahLst/>
            <a:cxnLst/>
            <a:rect r="r" b="b" t="t" l="l"/>
            <a:pathLst>
              <a:path h="4015575" w="7137589">
                <a:moveTo>
                  <a:pt x="0" y="0"/>
                </a:moveTo>
                <a:lnTo>
                  <a:pt x="7137588" y="0"/>
                </a:lnTo>
                <a:lnTo>
                  <a:pt x="7137588" y="4015574"/>
                </a:lnTo>
                <a:lnTo>
                  <a:pt x="0" y="4015574"/>
                </a:lnTo>
                <a:lnTo>
                  <a:pt x="0" y="0"/>
                </a:lnTo>
                <a:close/>
              </a:path>
            </a:pathLst>
          </a:custGeom>
          <a:blipFill>
            <a:blip r:embed="rId8"/>
            <a:stretch>
              <a:fillRect l="0" t="0" r="0" b="0"/>
            </a:stretch>
          </a:blipFill>
        </p:spPr>
      </p:sp>
      <p:sp>
        <p:nvSpPr>
          <p:cNvPr name="Freeform 7" id="7"/>
          <p:cNvSpPr/>
          <p:nvPr/>
        </p:nvSpPr>
        <p:spPr>
          <a:xfrm flipH="false" flipV="false" rot="0">
            <a:off x="8731775" y="2753510"/>
            <a:ext cx="1602988" cy="2240879"/>
          </a:xfrm>
          <a:custGeom>
            <a:avLst/>
            <a:gdLst/>
            <a:ahLst/>
            <a:cxnLst/>
            <a:rect r="r" b="b" t="t" l="l"/>
            <a:pathLst>
              <a:path h="2240879" w="1602988">
                <a:moveTo>
                  <a:pt x="0" y="0"/>
                </a:moveTo>
                <a:lnTo>
                  <a:pt x="1602988" y="0"/>
                </a:lnTo>
                <a:lnTo>
                  <a:pt x="1602988" y="2240878"/>
                </a:lnTo>
                <a:lnTo>
                  <a:pt x="0" y="2240878"/>
                </a:lnTo>
                <a:lnTo>
                  <a:pt x="0" y="0"/>
                </a:lnTo>
                <a:close/>
              </a:path>
            </a:pathLst>
          </a:custGeom>
          <a:blipFill>
            <a:blip r:embed="rId9"/>
            <a:stretch>
              <a:fillRect l="0" t="0" r="0" b="0"/>
            </a:stretch>
          </a:blipFill>
        </p:spPr>
      </p:sp>
      <p:sp>
        <p:nvSpPr>
          <p:cNvPr name="Freeform 8" id="8"/>
          <p:cNvSpPr/>
          <p:nvPr/>
        </p:nvSpPr>
        <p:spPr>
          <a:xfrm flipH="false" flipV="false" rot="0">
            <a:off x="1504338" y="1895334"/>
            <a:ext cx="7329266" cy="4084247"/>
          </a:xfrm>
          <a:custGeom>
            <a:avLst/>
            <a:gdLst/>
            <a:ahLst/>
            <a:cxnLst/>
            <a:rect r="r" b="b" t="t" l="l"/>
            <a:pathLst>
              <a:path h="4084247" w="7329266">
                <a:moveTo>
                  <a:pt x="0" y="0"/>
                </a:moveTo>
                <a:lnTo>
                  <a:pt x="7329266" y="0"/>
                </a:lnTo>
                <a:lnTo>
                  <a:pt x="7329266" y="4084247"/>
                </a:lnTo>
                <a:lnTo>
                  <a:pt x="0" y="4084247"/>
                </a:lnTo>
                <a:lnTo>
                  <a:pt x="0" y="0"/>
                </a:lnTo>
                <a:close/>
              </a:path>
            </a:pathLst>
          </a:custGeom>
          <a:blipFill>
            <a:blip r:embed="rId10"/>
            <a:stretch>
              <a:fillRect l="0" t="0" r="0" b="0"/>
            </a:stretch>
          </a:blipFill>
        </p:spPr>
      </p:sp>
      <p:sp>
        <p:nvSpPr>
          <p:cNvPr name="Freeform 9" id="9"/>
          <p:cNvSpPr/>
          <p:nvPr/>
        </p:nvSpPr>
        <p:spPr>
          <a:xfrm flipH="false" flipV="false" rot="0">
            <a:off x="10211639" y="1895334"/>
            <a:ext cx="7047661" cy="3994931"/>
          </a:xfrm>
          <a:custGeom>
            <a:avLst/>
            <a:gdLst/>
            <a:ahLst/>
            <a:cxnLst/>
            <a:rect r="r" b="b" t="t" l="l"/>
            <a:pathLst>
              <a:path h="3994931" w="7047661">
                <a:moveTo>
                  <a:pt x="0" y="0"/>
                </a:moveTo>
                <a:lnTo>
                  <a:pt x="7047661" y="0"/>
                </a:lnTo>
                <a:lnTo>
                  <a:pt x="7047661" y="3994931"/>
                </a:lnTo>
                <a:lnTo>
                  <a:pt x="0" y="3994931"/>
                </a:lnTo>
                <a:lnTo>
                  <a:pt x="0" y="0"/>
                </a:lnTo>
                <a:close/>
              </a:path>
            </a:pathLst>
          </a:custGeom>
          <a:blipFill>
            <a:blip r:embed="rId11"/>
            <a:stretch>
              <a:fillRect l="0" t="0" r="0" b="0"/>
            </a:stretch>
          </a:blipFill>
        </p:spPr>
      </p:sp>
      <p:sp>
        <p:nvSpPr>
          <p:cNvPr name="TextBox 10" id="10"/>
          <p:cNvSpPr txBox="true"/>
          <p:nvPr/>
        </p:nvSpPr>
        <p:spPr>
          <a:xfrm rot="0">
            <a:off x="3937553" y="1227783"/>
            <a:ext cx="10412894" cy="417941"/>
          </a:xfrm>
          <a:prstGeom prst="rect">
            <a:avLst/>
          </a:prstGeom>
        </p:spPr>
        <p:txBody>
          <a:bodyPr anchor="t" rtlCol="false" tIns="0" lIns="0" bIns="0" rIns="0">
            <a:spAutoFit/>
          </a:bodyPr>
          <a:lstStyle/>
          <a:p>
            <a:pPr algn="l">
              <a:lnSpc>
                <a:spcPts val="3358"/>
              </a:lnSpc>
              <a:spcBef>
                <a:spcPct val="0"/>
              </a:spcBef>
            </a:pPr>
            <a:r>
              <a:rPr lang="en-US" b="true" sz="2416" spc="-48">
                <a:solidFill>
                  <a:srgbClr val="FFFFFF"/>
                </a:solidFill>
                <a:latin typeface="Montserrat Light Bold"/>
                <a:ea typeface="Montserrat Light Bold"/>
                <a:cs typeface="Montserrat Light Bold"/>
                <a:sym typeface="Montserrat Light Bold"/>
              </a:rPr>
              <a:t>We will choose a player from each position to compare statistics</a:t>
            </a:r>
          </a:p>
        </p:txBody>
      </p:sp>
      <p:sp>
        <p:nvSpPr>
          <p:cNvPr name="TextBox 11" id="11"/>
          <p:cNvSpPr txBox="true"/>
          <p:nvPr/>
        </p:nvSpPr>
        <p:spPr>
          <a:xfrm rot="0">
            <a:off x="497225" y="180085"/>
            <a:ext cx="7682695" cy="704088"/>
          </a:xfrm>
          <a:prstGeom prst="rect">
            <a:avLst/>
          </a:prstGeom>
        </p:spPr>
        <p:txBody>
          <a:bodyPr anchor="t" rtlCol="false" tIns="0" lIns="0" bIns="0" rIns="0">
            <a:spAutoFit/>
          </a:bodyPr>
          <a:lstStyle/>
          <a:p>
            <a:pPr algn="ctr">
              <a:lnSpc>
                <a:spcPts val="5795"/>
              </a:lnSpc>
              <a:spcBef>
                <a:spcPct val="0"/>
              </a:spcBef>
            </a:pPr>
            <a:r>
              <a:rPr lang="en-US" b="true" sz="4200">
                <a:solidFill>
                  <a:srgbClr val="FFFFFF"/>
                </a:solidFill>
                <a:latin typeface="DM Sans Bold"/>
                <a:ea typeface="DM Sans Bold"/>
                <a:cs typeface="DM Sans Bold"/>
                <a:sym typeface="DM Sans Bold"/>
              </a:rPr>
              <a:t>Data visualization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30219" y="0"/>
            <a:ext cx="1657781" cy="1645724"/>
          </a:xfrm>
          <a:custGeom>
            <a:avLst/>
            <a:gdLst/>
            <a:ahLst/>
            <a:cxnLst/>
            <a:rect r="r" b="b" t="t" l="l"/>
            <a:pathLst>
              <a:path h="1645724" w="1657781">
                <a:moveTo>
                  <a:pt x="0" y="0"/>
                </a:moveTo>
                <a:lnTo>
                  <a:pt x="1657781" y="0"/>
                </a:lnTo>
                <a:lnTo>
                  <a:pt x="1657781" y="1645724"/>
                </a:lnTo>
                <a:lnTo>
                  <a:pt x="0" y="1645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46760"/>
            <a:ext cx="2293854" cy="3183018"/>
          </a:xfrm>
          <a:custGeom>
            <a:avLst/>
            <a:gdLst/>
            <a:ahLst/>
            <a:cxnLst/>
            <a:rect r="r" b="b" t="t" l="l"/>
            <a:pathLst>
              <a:path h="3183018" w="2293854">
                <a:moveTo>
                  <a:pt x="0" y="0"/>
                </a:moveTo>
                <a:lnTo>
                  <a:pt x="2293854" y="0"/>
                </a:lnTo>
                <a:lnTo>
                  <a:pt x="2293854" y="3183018"/>
                </a:lnTo>
                <a:lnTo>
                  <a:pt x="0" y="3183018"/>
                </a:lnTo>
                <a:lnTo>
                  <a:pt x="0" y="0"/>
                </a:lnTo>
                <a:close/>
              </a:path>
            </a:pathLst>
          </a:custGeom>
          <a:blipFill>
            <a:blip r:embed="rId6"/>
            <a:stretch>
              <a:fillRect l="0" t="0" r="0" b="0"/>
            </a:stretch>
          </a:blipFill>
        </p:spPr>
      </p:sp>
      <p:sp>
        <p:nvSpPr>
          <p:cNvPr name="Freeform 5" id="5"/>
          <p:cNvSpPr/>
          <p:nvPr/>
        </p:nvSpPr>
        <p:spPr>
          <a:xfrm flipH="false" flipV="false" rot="0">
            <a:off x="264555" y="2026724"/>
            <a:ext cx="7915366" cy="4288440"/>
          </a:xfrm>
          <a:custGeom>
            <a:avLst/>
            <a:gdLst/>
            <a:ahLst/>
            <a:cxnLst/>
            <a:rect r="r" b="b" t="t" l="l"/>
            <a:pathLst>
              <a:path h="4288440" w="7915366">
                <a:moveTo>
                  <a:pt x="0" y="0"/>
                </a:moveTo>
                <a:lnTo>
                  <a:pt x="7915366" y="0"/>
                </a:lnTo>
                <a:lnTo>
                  <a:pt x="7915366" y="4288440"/>
                </a:lnTo>
                <a:lnTo>
                  <a:pt x="0" y="4288440"/>
                </a:lnTo>
                <a:lnTo>
                  <a:pt x="0" y="0"/>
                </a:lnTo>
                <a:close/>
              </a:path>
            </a:pathLst>
          </a:custGeom>
          <a:blipFill>
            <a:blip r:embed="rId7"/>
            <a:stretch>
              <a:fillRect l="0" t="0" r="0" b="0"/>
            </a:stretch>
          </a:blipFill>
        </p:spPr>
      </p:sp>
      <p:sp>
        <p:nvSpPr>
          <p:cNvPr name="Freeform 6" id="6"/>
          <p:cNvSpPr/>
          <p:nvPr/>
        </p:nvSpPr>
        <p:spPr>
          <a:xfrm flipH="false" flipV="false" rot="0">
            <a:off x="14846307" y="527743"/>
            <a:ext cx="1651305" cy="1856121"/>
          </a:xfrm>
          <a:custGeom>
            <a:avLst/>
            <a:gdLst/>
            <a:ahLst/>
            <a:cxnLst/>
            <a:rect r="r" b="b" t="t" l="l"/>
            <a:pathLst>
              <a:path h="1856121" w="1651305">
                <a:moveTo>
                  <a:pt x="0" y="0"/>
                </a:moveTo>
                <a:lnTo>
                  <a:pt x="1651305" y="0"/>
                </a:lnTo>
                <a:lnTo>
                  <a:pt x="1651305" y="1856121"/>
                </a:lnTo>
                <a:lnTo>
                  <a:pt x="0" y="1856121"/>
                </a:lnTo>
                <a:lnTo>
                  <a:pt x="0" y="0"/>
                </a:lnTo>
                <a:close/>
              </a:path>
            </a:pathLst>
          </a:custGeom>
          <a:blipFill>
            <a:blip r:embed="rId8"/>
            <a:stretch>
              <a:fillRect l="-1589" t="0" r="-1589" b="-25738"/>
            </a:stretch>
          </a:blipFill>
        </p:spPr>
      </p:sp>
      <p:sp>
        <p:nvSpPr>
          <p:cNvPr name="Freeform 7" id="7"/>
          <p:cNvSpPr/>
          <p:nvPr/>
        </p:nvSpPr>
        <p:spPr>
          <a:xfrm flipH="false" flipV="false" rot="0">
            <a:off x="9144000" y="2026724"/>
            <a:ext cx="8071412" cy="4349339"/>
          </a:xfrm>
          <a:custGeom>
            <a:avLst/>
            <a:gdLst/>
            <a:ahLst/>
            <a:cxnLst/>
            <a:rect r="r" b="b" t="t" l="l"/>
            <a:pathLst>
              <a:path h="4349339" w="8071412">
                <a:moveTo>
                  <a:pt x="0" y="0"/>
                </a:moveTo>
                <a:lnTo>
                  <a:pt x="8071412" y="0"/>
                </a:lnTo>
                <a:lnTo>
                  <a:pt x="8071412" y="4349339"/>
                </a:lnTo>
                <a:lnTo>
                  <a:pt x="0" y="4349339"/>
                </a:lnTo>
                <a:lnTo>
                  <a:pt x="0" y="0"/>
                </a:lnTo>
                <a:close/>
              </a:path>
            </a:pathLst>
          </a:custGeom>
          <a:blipFill>
            <a:blip r:embed="rId9"/>
            <a:stretch>
              <a:fillRect l="0" t="-2415" r="0" b="-2415"/>
            </a:stretch>
          </a:blipFill>
        </p:spPr>
      </p:sp>
      <p:sp>
        <p:nvSpPr>
          <p:cNvPr name="Freeform 8" id="8"/>
          <p:cNvSpPr/>
          <p:nvPr/>
        </p:nvSpPr>
        <p:spPr>
          <a:xfrm flipH="false" flipV="false" rot="0">
            <a:off x="7577640" y="4765983"/>
            <a:ext cx="2304524" cy="3220160"/>
          </a:xfrm>
          <a:custGeom>
            <a:avLst/>
            <a:gdLst/>
            <a:ahLst/>
            <a:cxnLst/>
            <a:rect r="r" b="b" t="t" l="l"/>
            <a:pathLst>
              <a:path h="3220160" w="2304524">
                <a:moveTo>
                  <a:pt x="0" y="0"/>
                </a:moveTo>
                <a:lnTo>
                  <a:pt x="2304523" y="0"/>
                </a:lnTo>
                <a:lnTo>
                  <a:pt x="2304523" y="3220160"/>
                </a:lnTo>
                <a:lnTo>
                  <a:pt x="0" y="3220160"/>
                </a:lnTo>
                <a:lnTo>
                  <a:pt x="0" y="0"/>
                </a:lnTo>
                <a:close/>
              </a:path>
            </a:pathLst>
          </a:custGeom>
          <a:blipFill>
            <a:blip r:embed="rId10"/>
            <a:stretch>
              <a:fillRect l="0" t="0" r="0" b="0"/>
            </a:stretch>
          </a:blipFill>
        </p:spPr>
      </p:sp>
      <p:sp>
        <p:nvSpPr>
          <p:cNvPr name="Freeform 9" id="9"/>
          <p:cNvSpPr/>
          <p:nvPr/>
        </p:nvSpPr>
        <p:spPr>
          <a:xfrm flipH="false" flipV="false" rot="0">
            <a:off x="5891168" y="6600853"/>
            <a:ext cx="7604328" cy="3525964"/>
          </a:xfrm>
          <a:custGeom>
            <a:avLst/>
            <a:gdLst/>
            <a:ahLst/>
            <a:cxnLst/>
            <a:rect r="r" b="b" t="t" l="l"/>
            <a:pathLst>
              <a:path h="3525964" w="7604328">
                <a:moveTo>
                  <a:pt x="0" y="0"/>
                </a:moveTo>
                <a:lnTo>
                  <a:pt x="7604329" y="0"/>
                </a:lnTo>
                <a:lnTo>
                  <a:pt x="7604329" y="3525963"/>
                </a:lnTo>
                <a:lnTo>
                  <a:pt x="0" y="3525963"/>
                </a:lnTo>
                <a:lnTo>
                  <a:pt x="0" y="0"/>
                </a:lnTo>
                <a:close/>
              </a:path>
            </a:pathLst>
          </a:custGeom>
          <a:blipFill>
            <a:blip r:embed="rId11"/>
            <a:stretch>
              <a:fillRect l="0" t="0" r="0" b="0"/>
            </a:stretch>
          </a:blipFill>
        </p:spPr>
      </p:sp>
      <p:sp>
        <p:nvSpPr>
          <p:cNvPr name="TextBox 10" id="10"/>
          <p:cNvSpPr txBox="true"/>
          <p:nvPr/>
        </p:nvSpPr>
        <p:spPr>
          <a:xfrm rot="0">
            <a:off x="3937553" y="1227783"/>
            <a:ext cx="10412894" cy="417941"/>
          </a:xfrm>
          <a:prstGeom prst="rect">
            <a:avLst/>
          </a:prstGeom>
        </p:spPr>
        <p:txBody>
          <a:bodyPr anchor="t" rtlCol="false" tIns="0" lIns="0" bIns="0" rIns="0">
            <a:spAutoFit/>
          </a:bodyPr>
          <a:lstStyle/>
          <a:p>
            <a:pPr algn="l">
              <a:lnSpc>
                <a:spcPts val="3358"/>
              </a:lnSpc>
              <a:spcBef>
                <a:spcPct val="0"/>
              </a:spcBef>
            </a:pPr>
            <a:r>
              <a:rPr lang="en-US" b="true" sz="2416" spc="-48">
                <a:solidFill>
                  <a:srgbClr val="FFFFFF"/>
                </a:solidFill>
                <a:latin typeface="Montserrat Light Bold"/>
                <a:ea typeface="Montserrat Light Bold"/>
                <a:cs typeface="Montserrat Light Bold"/>
                <a:sym typeface="Montserrat Light Bold"/>
              </a:rPr>
              <a:t>We will choose more than one player in the same position</a:t>
            </a:r>
          </a:p>
        </p:txBody>
      </p:sp>
      <p:sp>
        <p:nvSpPr>
          <p:cNvPr name="TextBox 11" id="11"/>
          <p:cNvSpPr txBox="true"/>
          <p:nvPr/>
        </p:nvSpPr>
        <p:spPr>
          <a:xfrm rot="0">
            <a:off x="497225" y="180085"/>
            <a:ext cx="7682695" cy="704088"/>
          </a:xfrm>
          <a:prstGeom prst="rect">
            <a:avLst/>
          </a:prstGeom>
        </p:spPr>
        <p:txBody>
          <a:bodyPr anchor="t" rtlCol="false" tIns="0" lIns="0" bIns="0" rIns="0">
            <a:spAutoFit/>
          </a:bodyPr>
          <a:lstStyle/>
          <a:p>
            <a:pPr algn="ctr">
              <a:lnSpc>
                <a:spcPts val="5795"/>
              </a:lnSpc>
              <a:spcBef>
                <a:spcPct val="0"/>
              </a:spcBef>
            </a:pPr>
            <a:r>
              <a:rPr lang="en-US" b="true" sz="4200">
                <a:solidFill>
                  <a:srgbClr val="FFFFFF"/>
                </a:solidFill>
                <a:latin typeface="DM Sans Bold"/>
                <a:ea typeface="DM Sans Bold"/>
                <a:cs typeface="DM Sans Bold"/>
                <a:sym typeface="DM Sans Bold"/>
              </a:rPr>
              <a:t>Data visualization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30219" y="0"/>
            <a:ext cx="1657781" cy="1645724"/>
          </a:xfrm>
          <a:custGeom>
            <a:avLst/>
            <a:gdLst/>
            <a:ahLst/>
            <a:cxnLst/>
            <a:rect r="r" b="b" t="t" l="l"/>
            <a:pathLst>
              <a:path h="1645724" w="1657781">
                <a:moveTo>
                  <a:pt x="0" y="0"/>
                </a:moveTo>
                <a:lnTo>
                  <a:pt x="1657781" y="0"/>
                </a:lnTo>
                <a:lnTo>
                  <a:pt x="1657781" y="1645724"/>
                </a:lnTo>
                <a:lnTo>
                  <a:pt x="0" y="1645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591717" y="4956208"/>
            <a:ext cx="8598959" cy="4858412"/>
          </a:xfrm>
          <a:custGeom>
            <a:avLst/>
            <a:gdLst/>
            <a:ahLst/>
            <a:cxnLst/>
            <a:rect r="r" b="b" t="t" l="l"/>
            <a:pathLst>
              <a:path h="4858412" w="8598959">
                <a:moveTo>
                  <a:pt x="0" y="0"/>
                </a:moveTo>
                <a:lnTo>
                  <a:pt x="8598959" y="0"/>
                </a:lnTo>
                <a:lnTo>
                  <a:pt x="8598959" y="4858412"/>
                </a:lnTo>
                <a:lnTo>
                  <a:pt x="0" y="4858412"/>
                </a:lnTo>
                <a:lnTo>
                  <a:pt x="0" y="0"/>
                </a:lnTo>
                <a:close/>
              </a:path>
            </a:pathLst>
          </a:custGeom>
          <a:blipFill>
            <a:blip r:embed="rId6"/>
            <a:stretch>
              <a:fillRect l="0" t="0" r="0" b="0"/>
            </a:stretch>
          </a:blipFill>
        </p:spPr>
      </p:sp>
      <p:sp>
        <p:nvSpPr>
          <p:cNvPr name="Freeform 5" id="5"/>
          <p:cNvSpPr/>
          <p:nvPr/>
        </p:nvSpPr>
        <p:spPr>
          <a:xfrm flipH="false" flipV="false" rot="0">
            <a:off x="2990258" y="2071511"/>
            <a:ext cx="12948413" cy="2456072"/>
          </a:xfrm>
          <a:custGeom>
            <a:avLst/>
            <a:gdLst/>
            <a:ahLst/>
            <a:cxnLst/>
            <a:rect r="r" b="b" t="t" l="l"/>
            <a:pathLst>
              <a:path h="2456072" w="12948413">
                <a:moveTo>
                  <a:pt x="0" y="0"/>
                </a:moveTo>
                <a:lnTo>
                  <a:pt x="12948414" y="0"/>
                </a:lnTo>
                <a:lnTo>
                  <a:pt x="12948414" y="2456072"/>
                </a:lnTo>
                <a:lnTo>
                  <a:pt x="0" y="2456072"/>
                </a:lnTo>
                <a:lnTo>
                  <a:pt x="0" y="0"/>
                </a:lnTo>
                <a:close/>
              </a:path>
            </a:pathLst>
          </a:custGeom>
          <a:blipFill>
            <a:blip r:embed="rId7"/>
            <a:stretch>
              <a:fillRect l="0" t="0" r="0" b="0"/>
            </a:stretch>
          </a:blipFill>
        </p:spPr>
      </p:sp>
      <p:sp>
        <p:nvSpPr>
          <p:cNvPr name="Freeform 6" id="6"/>
          <p:cNvSpPr/>
          <p:nvPr/>
        </p:nvSpPr>
        <p:spPr>
          <a:xfrm flipH="false" flipV="false" rot="0">
            <a:off x="13693352" y="-767782"/>
            <a:ext cx="2936868" cy="4067329"/>
          </a:xfrm>
          <a:custGeom>
            <a:avLst/>
            <a:gdLst/>
            <a:ahLst/>
            <a:cxnLst/>
            <a:rect r="r" b="b" t="t" l="l"/>
            <a:pathLst>
              <a:path h="4067329" w="2936868">
                <a:moveTo>
                  <a:pt x="0" y="0"/>
                </a:moveTo>
                <a:lnTo>
                  <a:pt x="2936867" y="0"/>
                </a:lnTo>
                <a:lnTo>
                  <a:pt x="2936867" y="4067329"/>
                </a:lnTo>
                <a:lnTo>
                  <a:pt x="0" y="4067329"/>
                </a:lnTo>
                <a:lnTo>
                  <a:pt x="0" y="0"/>
                </a:lnTo>
                <a:close/>
              </a:path>
            </a:pathLst>
          </a:custGeom>
          <a:blipFill>
            <a:blip r:embed="rId8"/>
            <a:stretch>
              <a:fillRect l="0" t="0" r="0" b="0"/>
            </a:stretch>
          </a:blipFill>
        </p:spPr>
      </p:sp>
      <p:sp>
        <p:nvSpPr>
          <p:cNvPr name="Freeform 7" id="7"/>
          <p:cNvSpPr/>
          <p:nvPr/>
        </p:nvSpPr>
        <p:spPr>
          <a:xfrm flipH="false" flipV="false" rot="0">
            <a:off x="120871" y="4956208"/>
            <a:ext cx="8755819" cy="4858412"/>
          </a:xfrm>
          <a:custGeom>
            <a:avLst/>
            <a:gdLst/>
            <a:ahLst/>
            <a:cxnLst/>
            <a:rect r="r" b="b" t="t" l="l"/>
            <a:pathLst>
              <a:path h="4858412" w="8755819">
                <a:moveTo>
                  <a:pt x="0" y="0"/>
                </a:moveTo>
                <a:lnTo>
                  <a:pt x="8755819" y="0"/>
                </a:lnTo>
                <a:lnTo>
                  <a:pt x="8755819" y="4858412"/>
                </a:lnTo>
                <a:lnTo>
                  <a:pt x="0" y="4858412"/>
                </a:lnTo>
                <a:lnTo>
                  <a:pt x="0" y="0"/>
                </a:lnTo>
                <a:close/>
              </a:path>
            </a:pathLst>
          </a:custGeom>
          <a:blipFill>
            <a:blip r:embed="rId9"/>
            <a:stretch>
              <a:fillRect l="0" t="0" r="0" b="0"/>
            </a:stretch>
          </a:blipFill>
        </p:spPr>
      </p:sp>
      <p:sp>
        <p:nvSpPr>
          <p:cNvPr name="TextBox 8" id="8"/>
          <p:cNvSpPr txBox="true"/>
          <p:nvPr/>
        </p:nvSpPr>
        <p:spPr>
          <a:xfrm rot="0">
            <a:off x="3937553" y="1227783"/>
            <a:ext cx="10412894" cy="417941"/>
          </a:xfrm>
          <a:prstGeom prst="rect">
            <a:avLst/>
          </a:prstGeom>
        </p:spPr>
        <p:txBody>
          <a:bodyPr anchor="t" rtlCol="false" tIns="0" lIns="0" bIns="0" rIns="0">
            <a:spAutoFit/>
          </a:bodyPr>
          <a:lstStyle/>
          <a:p>
            <a:pPr algn="l">
              <a:lnSpc>
                <a:spcPts val="3358"/>
              </a:lnSpc>
              <a:spcBef>
                <a:spcPct val="0"/>
              </a:spcBef>
            </a:pPr>
            <a:r>
              <a:rPr lang="en-US" b="true" sz="2416" spc="-48">
                <a:solidFill>
                  <a:srgbClr val="FFFFFF"/>
                </a:solidFill>
                <a:latin typeface="Montserrat Light Bold"/>
                <a:ea typeface="Montserrat Light Bold"/>
                <a:cs typeface="Montserrat Light Bold"/>
                <a:sym typeface="Montserrat Light Bold"/>
              </a:rPr>
              <a:t>Predict an explosive season for any player based on his statistics</a:t>
            </a:r>
          </a:p>
        </p:txBody>
      </p:sp>
      <p:sp>
        <p:nvSpPr>
          <p:cNvPr name="TextBox 9" id="9"/>
          <p:cNvSpPr txBox="true"/>
          <p:nvPr/>
        </p:nvSpPr>
        <p:spPr>
          <a:xfrm rot="0">
            <a:off x="497225" y="180085"/>
            <a:ext cx="7682695" cy="704088"/>
          </a:xfrm>
          <a:prstGeom prst="rect">
            <a:avLst/>
          </a:prstGeom>
        </p:spPr>
        <p:txBody>
          <a:bodyPr anchor="t" rtlCol="false" tIns="0" lIns="0" bIns="0" rIns="0">
            <a:spAutoFit/>
          </a:bodyPr>
          <a:lstStyle/>
          <a:p>
            <a:pPr algn="ctr">
              <a:lnSpc>
                <a:spcPts val="5795"/>
              </a:lnSpc>
              <a:spcBef>
                <a:spcPct val="0"/>
              </a:spcBef>
            </a:pPr>
            <a:r>
              <a:rPr lang="en-US" b="true" sz="4200">
                <a:solidFill>
                  <a:srgbClr val="FFFFFF"/>
                </a:solidFill>
                <a:latin typeface="DM Sans Bold"/>
                <a:ea typeface="DM Sans Bold"/>
                <a:cs typeface="DM Sans Bold"/>
                <a:sym typeface="DM Sans Bold"/>
              </a:rPr>
              <a:t>Data visualization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0">
            <a:off x="3719703" y="4252831"/>
            <a:ext cx="3491924" cy="3616871"/>
          </a:xfrm>
          <a:custGeom>
            <a:avLst/>
            <a:gdLst/>
            <a:ahLst/>
            <a:cxnLst/>
            <a:rect r="r" b="b" t="t" l="l"/>
            <a:pathLst>
              <a:path h="3616871" w="3491924">
                <a:moveTo>
                  <a:pt x="0" y="0"/>
                </a:moveTo>
                <a:lnTo>
                  <a:pt x="3491925" y="0"/>
                </a:lnTo>
                <a:lnTo>
                  <a:pt x="3491925" y="3616871"/>
                </a:lnTo>
                <a:lnTo>
                  <a:pt x="0" y="3616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8091" y="4204907"/>
            <a:ext cx="3584462" cy="3712720"/>
          </a:xfrm>
          <a:custGeom>
            <a:avLst/>
            <a:gdLst/>
            <a:ahLst/>
            <a:cxnLst/>
            <a:rect r="r" b="b" t="t" l="l"/>
            <a:pathLst>
              <a:path h="3712720" w="3584462">
                <a:moveTo>
                  <a:pt x="0" y="0"/>
                </a:moveTo>
                <a:lnTo>
                  <a:pt x="3584462" y="0"/>
                </a:lnTo>
                <a:lnTo>
                  <a:pt x="3584462" y="3712719"/>
                </a:lnTo>
                <a:lnTo>
                  <a:pt x="0" y="3712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39941" y="4587030"/>
            <a:ext cx="1060763" cy="1060763"/>
          </a:xfrm>
          <a:custGeom>
            <a:avLst/>
            <a:gdLst/>
            <a:ahLst/>
            <a:cxnLst/>
            <a:rect r="r" b="b" t="t" l="l"/>
            <a:pathLst>
              <a:path h="1060763" w="1060763">
                <a:moveTo>
                  <a:pt x="0" y="0"/>
                </a:moveTo>
                <a:lnTo>
                  <a:pt x="1060763" y="0"/>
                </a:lnTo>
                <a:lnTo>
                  <a:pt x="1060763" y="1060763"/>
                </a:lnTo>
                <a:lnTo>
                  <a:pt x="0" y="1060763"/>
                </a:lnTo>
                <a:lnTo>
                  <a:pt x="0" y="0"/>
                </a:lnTo>
                <a:close/>
              </a:path>
            </a:pathLst>
          </a:custGeom>
          <a:blipFill>
            <a:blip r:embed="rId6"/>
            <a:stretch>
              <a:fillRect l="0" t="0" r="0" b="0"/>
            </a:stretch>
          </a:blipFill>
        </p:spPr>
      </p:sp>
      <p:sp>
        <p:nvSpPr>
          <p:cNvPr name="TextBox 7" id="7"/>
          <p:cNvSpPr txBox="true"/>
          <p:nvPr/>
        </p:nvSpPr>
        <p:spPr>
          <a:xfrm rot="0">
            <a:off x="5045356" y="1718581"/>
            <a:ext cx="8197288" cy="826168"/>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ML MODELS</a:t>
            </a:r>
          </a:p>
        </p:txBody>
      </p:sp>
      <p:sp>
        <p:nvSpPr>
          <p:cNvPr name="TextBox 8" id="8"/>
          <p:cNvSpPr txBox="true"/>
          <p:nvPr/>
        </p:nvSpPr>
        <p:spPr>
          <a:xfrm rot="0">
            <a:off x="333076" y="5749219"/>
            <a:ext cx="2894079" cy="312048"/>
          </a:xfrm>
          <a:prstGeom prst="rect">
            <a:avLst/>
          </a:prstGeom>
        </p:spPr>
        <p:txBody>
          <a:bodyPr anchor="t" rtlCol="false" tIns="0" lIns="0" bIns="0" rIns="0">
            <a:spAutoFit/>
          </a:bodyPr>
          <a:lstStyle/>
          <a:p>
            <a:pPr algn="ctr" marL="0" indent="0" lvl="0">
              <a:lnSpc>
                <a:spcPts val="2676"/>
              </a:lnSpc>
              <a:spcBef>
                <a:spcPct val="0"/>
              </a:spcBef>
            </a:pPr>
            <a:r>
              <a:rPr lang="en-US" b="true" sz="1939">
                <a:solidFill>
                  <a:srgbClr val="F1945B"/>
                </a:solidFill>
                <a:latin typeface="DM Sans Bold"/>
                <a:ea typeface="DM Sans Bold"/>
                <a:cs typeface="DM Sans Bold"/>
                <a:sym typeface="DM Sans Bold"/>
              </a:rPr>
              <a:t>Random forest</a:t>
            </a:r>
          </a:p>
        </p:txBody>
      </p:sp>
      <p:sp>
        <p:nvSpPr>
          <p:cNvPr name="TextBox 9" id="9"/>
          <p:cNvSpPr txBox="true"/>
          <p:nvPr/>
        </p:nvSpPr>
        <p:spPr>
          <a:xfrm rot="0">
            <a:off x="4157965" y="6253355"/>
            <a:ext cx="2615401" cy="1392470"/>
          </a:xfrm>
          <a:prstGeom prst="rect">
            <a:avLst/>
          </a:prstGeom>
        </p:spPr>
        <p:txBody>
          <a:bodyPr anchor="t" rtlCol="false" tIns="0" lIns="0" bIns="0" rIns="0">
            <a:spAutoFit/>
          </a:bodyPr>
          <a:lstStyle/>
          <a:p>
            <a:pPr algn="l" marL="0" indent="0" lvl="0">
              <a:lnSpc>
                <a:spcPts val="1886"/>
              </a:lnSpc>
              <a:spcBef>
                <a:spcPct val="0"/>
              </a:spcBef>
            </a:pPr>
            <a:r>
              <a:rPr lang="en-US" sz="1366">
                <a:solidFill>
                  <a:srgbClr val="051D40"/>
                </a:solidFill>
                <a:latin typeface="DM Sans"/>
                <a:ea typeface="DM Sans"/>
                <a:cs typeface="DM Sans"/>
                <a:sym typeface="DM Sans"/>
              </a:rPr>
              <a:t>The decision tree model recursively partitions the feature space into regions and predicts the target variable based on the most informative features.</a:t>
            </a:r>
          </a:p>
        </p:txBody>
      </p:sp>
      <p:sp>
        <p:nvSpPr>
          <p:cNvPr name="TextBox 10" id="10"/>
          <p:cNvSpPr txBox="true"/>
          <p:nvPr/>
        </p:nvSpPr>
        <p:spPr>
          <a:xfrm rot="0">
            <a:off x="4487094" y="5748764"/>
            <a:ext cx="1957143" cy="639392"/>
          </a:xfrm>
          <a:prstGeom prst="rect">
            <a:avLst/>
          </a:prstGeom>
        </p:spPr>
        <p:txBody>
          <a:bodyPr anchor="t" rtlCol="false" tIns="0" lIns="0" bIns="0" rIns="0">
            <a:spAutoFit/>
          </a:bodyPr>
          <a:lstStyle/>
          <a:p>
            <a:pPr algn="ctr">
              <a:lnSpc>
                <a:spcPts val="2593"/>
              </a:lnSpc>
            </a:pPr>
            <a:r>
              <a:rPr lang="en-US" sz="1879" b="true">
                <a:solidFill>
                  <a:srgbClr val="F1945B"/>
                </a:solidFill>
                <a:latin typeface="DM Sans Bold"/>
                <a:ea typeface="DM Sans Bold"/>
                <a:cs typeface="DM Sans Bold"/>
                <a:sym typeface="DM Sans Bold"/>
              </a:rPr>
              <a:t>Decision tree</a:t>
            </a:r>
          </a:p>
          <a:p>
            <a:pPr algn="ctr" marL="0" indent="0" lvl="0">
              <a:lnSpc>
                <a:spcPts val="2593"/>
              </a:lnSpc>
              <a:spcBef>
                <a:spcPct val="0"/>
              </a:spcBef>
            </a:pPr>
          </a:p>
        </p:txBody>
      </p:sp>
      <p:sp>
        <p:nvSpPr>
          <p:cNvPr name="TextBox 11" id="11"/>
          <p:cNvSpPr txBox="true"/>
          <p:nvPr/>
        </p:nvSpPr>
        <p:spPr>
          <a:xfrm rot="0">
            <a:off x="489107" y="6266953"/>
            <a:ext cx="2762431" cy="844628"/>
          </a:xfrm>
          <a:prstGeom prst="rect">
            <a:avLst/>
          </a:prstGeom>
        </p:spPr>
        <p:txBody>
          <a:bodyPr anchor="t" rtlCol="false" tIns="0" lIns="0" bIns="0" rIns="0">
            <a:spAutoFit/>
          </a:bodyPr>
          <a:lstStyle/>
          <a:p>
            <a:pPr algn="l" marL="0" indent="0" lvl="0">
              <a:lnSpc>
                <a:spcPts val="2221"/>
              </a:lnSpc>
              <a:spcBef>
                <a:spcPct val="0"/>
              </a:spcBef>
            </a:pPr>
            <a:r>
              <a:rPr lang="en-US" sz="1610">
                <a:solidFill>
                  <a:srgbClr val="051D40"/>
                </a:solidFill>
                <a:latin typeface="DM Sans"/>
                <a:ea typeface="DM Sans"/>
                <a:cs typeface="DM Sans"/>
                <a:sym typeface="DM Sans"/>
              </a:rPr>
              <a:t>You are sending and receiving too many words in a short period of time.</a:t>
            </a:r>
          </a:p>
        </p:txBody>
      </p:sp>
      <p:sp>
        <p:nvSpPr>
          <p:cNvPr name="Freeform 12" id="12"/>
          <p:cNvSpPr/>
          <p:nvPr/>
        </p:nvSpPr>
        <p:spPr>
          <a:xfrm flipH="false" flipV="false" rot="0">
            <a:off x="4950344" y="4642790"/>
            <a:ext cx="1030643" cy="1030643"/>
          </a:xfrm>
          <a:custGeom>
            <a:avLst/>
            <a:gdLst/>
            <a:ahLst/>
            <a:cxnLst/>
            <a:rect r="r" b="b" t="t" l="l"/>
            <a:pathLst>
              <a:path h="1030643" w="1030643">
                <a:moveTo>
                  <a:pt x="0" y="0"/>
                </a:moveTo>
                <a:lnTo>
                  <a:pt x="1030643" y="0"/>
                </a:lnTo>
                <a:lnTo>
                  <a:pt x="1030643" y="1030643"/>
                </a:lnTo>
                <a:lnTo>
                  <a:pt x="0" y="1030643"/>
                </a:lnTo>
                <a:lnTo>
                  <a:pt x="0" y="0"/>
                </a:lnTo>
                <a:close/>
              </a:path>
            </a:pathLst>
          </a:custGeom>
          <a:blipFill>
            <a:blip r:embed="rId6"/>
            <a:stretch>
              <a:fillRect l="0" t="0" r="0" b="0"/>
            </a:stretch>
          </a:blipFill>
        </p:spPr>
      </p:sp>
      <p:sp>
        <p:nvSpPr>
          <p:cNvPr name="Freeform 13" id="13"/>
          <p:cNvSpPr/>
          <p:nvPr/>
        </p:nvSpPr>
        <p:spPr>
          <a:xfrm flipH="false" flipV="false" rot="0">
            <a:off x="7325928" y="4252831"/>
            <a:ext cx="3569325" cy="3697041"/>
          </a:xfrm>
          <a:custGeom>
            <a:avLst/>
            <a:gdLst/>
            <a:ahLst/>
            <a:cxnLst/>
            <a:rect r="r" b="b" t="t" l="l"/>
            <a:pathLst>
              <a:path h="3697041" w="3569325">
                <a:moveTo>
                  <a:pt x="0" y="0"/>
                </a:moveTo>
                <a:lnTo>
                  <a:pt x="3569325" y="0"/>
                </a:lnTo>
                <a:lnTo>
                  <a:pt x="3569325" y="3697041"/>
                </a:lnTo>
                <a:lnTo>
                  <a:pt x="0" y="3697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7745328" y="6276478"/>
            <a:ext cx="2673373" cy="1193138"/>
          </a:xfrm>
          <a:prstGeom prst="rect">
            <a:avLst/>
          </a:prstGeom>
        </p:spPr>
        <p:txBody>
          <a:bodyPr anchor="t" rtlCol="false" tIns="0" lIns="0" bIns="0" rIns="0">
            <a:spAutoFit/>
          </a:bodyPr>
          <a:lstStyle/>
          <a:p>
            <a:pPr algn="l" marL="0" indent="0" lvl="0">
              <a:lnSpc>
                <a:spcPts val="1927"/>
              </a:lnSpc>
              <a:spcBef>
                <a:spcPct val="0"/>
              </a:spcBef>
            </a:pPr>
            <a:r>
              <a:rPr lang="en-US" sz="1397">
                <a:solidFill>
                  <a:srgbClr val="051D40"/>
                </a:solidFill>
                <a:latin typeface="DM Sans"/>
                <a:ea typeface="DM Sans"/>
                <a:cs typeface="DM Sans"/>
                <a:sym typeface="DM Sans"/>
              </a:rPr>
              <a:t>Linear regression is a statistical model that estimates the linear relationship between a dependent variable and one or more independent variables.</a:t>
            </a:r>
          </a:p>
        </p:txBody>
      </p:sp>
      <p:sp>
        <p:nvSpPr>
          <p:cNvPr name="TextBox 15" id="15"/>
          <p:cNvSpPr txBox="true"/>
          <p:nvPr/>
        </p:nvSpPr>
        <p:spPr>
          <a:xfrm rot="0">
            <a:off x="8110328" y="5782556"/>
            <a:ext cx="2181075" cy="652931"/>
          </a:xfrm>
          <a:prstGeom prst="rect">
            <a:avLst/>
          </a:prstGeom>
        </p:spPr>
        <p:txBody>
          <a:bodyPr anchor="t" rtlCol="false" tIns="0" lIns="0" bIns="0" rIns="0">
            <a:spAutoFit/>
          </a:bodyPr>
          <a:lstStyle/>
          <a:p>
            <a:pPr algn="ctr">
              <a:lnSpc>
                <a:spcPts val="2651"/>
              </a:lnSpc>
            </a:pPr>
            <a:r>
              <a:rPr lang="en-US" sz="1921" b="true">
                <a:solidFill>
                  <a:srgbClr val="F1945B"/>
                </a:solidFill>
                <a:latin typeface="DM Sans Bold"/>
                <a:ea typeface="DM Sans Bold"/>
                <a:cs typeface="DM Sans Bold"/>
                <a:sym typeface="DM Sans Bold"/>
              </a:rPr>
              <a:t>Linear regression </a:t>
            </a:r>
          </a:p>
          <a:p>
            <a:pPr algn="ctr" marL="0" indent="0" lvl="0">
              <a:lnSpc>
                <a:spcPts val="2651"/>
              </a:lnSpc>
              <a:spcBef>
                <a:spcPct val="0"/>
              </a:spcBef>
            </a:pPr>
          </a:p>
        </p:txBody>
      </p:sp>
      <p:sp>
        <p:nvSpPr>
          <p:cNvPr name="Freeform 16" id="16"/>
          <p:cNvSpPr/>
          <p:nvPr/>
        </p:nvSpPr>
        <p:spPr>
          <a:xfrm flipH="false" flipV="false" rot="0">
            <a:off x="8583846" y="4651433"/>
            <a:ext cx="1053488" cy="1053488"/>
          </a:xfrm>
          <a:custGeom>
            <a:avLst/>
            <a:gdLst/>
            <a:ahLst/>
            <a:cxnLst/>
            <a:rect r="r" b="b" t="t" l="l"/>
            <a:pathLst>
              <a:path h="1053488" w="1053488">
                <a:moveTo>
                  <a:pt x="0" y="0"/>
                </a:moveTo>
                <a:lnTo>
                  <a:pt x="1053488" y="0"/>
                </a:lnTo>
                <a:lnTo>
                  <a:pt x="1053488" y="1053489"/>
                </a:lnTo>
                <a:lnTo>
                  <a:pt x="0" y="1053489"/>
                </a:lnTo>
                <a:lnTo>
                  <a:pt x="0" y="0"/>
                </a:lnTo>
                <a:close/>
              </a:path>
            </a:pathLst>
          </a:custGeom>
          <a:blipFill>
            <a:blip r:embed="rId6"/>
            <a:stretch>
              <a:fillRect l="0" t="0" r="0" b="0"/>
            </a:stretch>
          </a:blipFill>
        </p:spPr>
      </p:sp>
      <p:sp>
        <p:nvSpPr>
          <p:cNvPr name="Freeform 17" id="17"/>
          <p:cNvSpPr/>
          <p:nvPr/>
        </p:nvSpPr>
        <p:spPr>
          <a:xfrm flipH="false" flipV="false" rot="0">
            <a:off x="10952403" y="4225680"/>
            <a:ext cx="3631700" cy="3761647"/>
          </a:xfrm>
          <a:custGeom>
            <a:avLst/>
            <a:gdLst/>
            <a:ahLst/>
            <a:cxnLst/>
            <a:rect r="r" b="b" t="t" l="l"/>
            <a:pathLst>
              <a:path h="3761647" w="3631700">
                <a:moveTo>
                  <a:pt x="0" y="0"/>
                </a:moveTo>
                <a:lnTo>
                  <a:pt x="3631699" y="0"/>
                </a:lnTo>
                <a:lnTo>
                  <a:pt x="3631699" y="3761648"/>
                </a:lnTo>
                <a:lnTo>
                  <a:pt x="0" y="3761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1388225" y="6286003"/>
            <a:ext cx="2600847" cy="1384827"/>
          </a:xfrm>
          <a:prstGeom prst="rect">
            <a:avLst/>
          </a:prstGeom>
        </p:spPr>
        <p:txBody>
          <a:bodyPr anchor="t" rtlCol="false" tIns="0" lIns="0" bIns="0" rIns="0">
            <a:spAutoFit/>
          </a:bodyPr>
          <a:lstStyle/>
          <a:p>
            <a:pPr algn="l" marL="0" indent="0" lvl="0">
              <a:lnSpc>
                <a:spcPts val="1875"/>
              </a:lnSpc>
              <a:spcBef>
                <a:spcPct val="0"/>
              </a:spcBef>
            </a:pPr>
            <a:r>
              <a:rPr lang="en-US" sz="1359">
                <a:solidFill>
                  <a:srgbClr val="051D40"/>
                </a:solidFill>
                <a:latin typeface="DM Sans"/>
                <a:ea typeface="DM Sans"/>
                <a:cs typeface="DM Sans"/>
                <a:sym typeface="DM Sans"/>
              </a:rPr>
              <a:t>Support Vector Machine (SVM) is a supervised learning algorithm that finds the optimal hyperplane to separate data points of different classes in a high-dimensional space</a:t>
            </a:r>
          </a:p>
        </p:txBody>
      </p:sp>
      <p:sp>
        <p:nvSpPr>
          <p:cNvPr name="TextBox 19" id="19"/>
          <p:cNvSpPr txBox="true"/>
          <p:nvPr/>
        </p:nvSpPr>
        <p:spPr>
          <a:xfrm rot="0">
            <a:off x="11715523" y="5878034"/>
            <a:ext cx="2121904" cy="310922"/>
          </a:xfrm>
          <a:prstGeom prst="rect">
            <a:avLst/>
          </a:prstGeom>
        </p:spPr>
        <p:txBody>
          <a:bodyPr anchor="t" rtlCol="false" tIns="0" lIns="0" bIns="0" rIns="0">
            <a:spAutoFit/>
          </a:bodyPr>
          <a:lstStyle/>
          <a:p>
            <a:pPr algn="ctr" marL="0" indent="0" lvl="0">
              <a:lnSpc>
                <a:spcPts val="2579"/>
              </a:lnSpc>
              <a:spcBef>
                <a:spcPct val="0"/>
              </a:spcBef>
            </a:pPr>
            <a:r>
              <a:rPr lang="en-US" b="true" sz="1868">
                <a:solidFill>
                  <a:srgbClr val="F1945B"/>
                </a:solidFill>
                <a:latin typeface="DM Sans Bold"/>
                <a:ea typeface="DM Sans Bold"/>
                <a:cs typeface="DM Sans Bold"/>
                <a:sym typeface="DM Sans Bold"/>
              </a:rPr>
              <a:t>Svm</a:t>
            </a:r>
          </a:p>
        </p:txBody>
      </p:sp>
      <p:sp>
        <p:nvSpPr>
          <p:cNvPr name="Freeform 20" id="20"/>
          <p:cNvSpPr/>
          <p:nvPr/>
        </p:nvSpPr>
        <p:spPr>
          <a:xfrm flipH="false" flipV="false" rot="0">
            <a:off x="12176195" y="4778373"/>
            <a:ext cx="1024908" cy="1024908"/>
          </a:xfrm>
          <a:custGeom>
            <a:avLst/>
            <a:gdLst/>
            <a:ahLst/>
            <a:cxnLst/>
            <a:rect r="r" b="b" t="t" l="l"/>
            <a:pathLst>
              <a:path h="1024908" w="1024908">
                <a:moveTo>
                  <a:pt x="0" y="0"/>
                </a:moveTo>
                <a:lnTo>
                  <a:pt x="1024907" y="0"/>
                </a:lnTo>
                <a:lnTo>
                  <a:pt x="1024907" y="1024908"/>
                </a:lnTo>
                <a:lnTo>
                  <a:pt x="0" y="1024908"/>
                </a:lnTo>
                <a:lnTo>
                  <a:pt x="0" y="0"/>
                </a:lnTo>
                <a:close/>
              </a:path>
            </a:pathLst>
          </a:custGeom>
          <a:blipFill>
            <a:blip r:embed="rId6"/>
            <a:stretch>
              <a:fillRect l="0" t="0" r="0" b="0"/>
            </a:stretch>
          </a:blipFill>
        </p:spPr>
      </p:sp>
      <p:sp>
        <p:nvSpPr>
          <p:cNvPr name="Freeform 21" id="21"/>
          <p:cNvSpPr/>
          <p:nvPr/>
        </p:nvSpPr>
        <p:spPr>
          <a:xfrm flipH="false" flipV="false" rot="0">
            <a:off x="14641252" y="4204907"/>
            <a:ext cx="3584462" cy="3712720"/>
          </a:xfrm>
          <a:custGeom>
            <a:avLst/>
            <a:gdLst/>
            <a:ahLst/>
            <a:cxnLst/>
            <a:rect r="r" b="b" t="t" l="l"/>
            <a:pathLst>
              <a:path h="3712720" w="3584462">
                <a:moveTo>
                  <a:pt x="0" y="0"/>
                </a:moveTo>
                <a:lnTo>
                  <a:pt x="3584462" y="0"/>
                </a:lnTo>
                <a:lnTo>
                  <a:pt x="3584462" y="3712719"/>
                </a:lnTo>
                <a:lnTo>
                  <a:pt x="0" y="3712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15136552" y="6201636"/>
            <a:ext cx="2691636" cy="1495908"/>
          </a:xfrm>
          <a:prstGeom prst="rect">
            <a:avLst/>
          </a:prstGeom>
        </p:spPr>
        <p:txBody>
          <a:bodyPr anchor="t" rtlCol="false" tIns="0" lIns="0" bIns="0" rIns="0">
            <a:spAutoFit/>
          </a:bodyPr>
          <a:lstStyle/>
          <a:p>
            <a:pPr algn="l" marL="0" indent="0" lvl="0">
              <a:lnSpc>
                <a:spcPts val="1697"/>
              </a:lnSpc>
              <a:spcBef>
                <a:spcPct val="0"/>
              </a:spcBef>
            </a:pPr>
            <a:r>
              <a:rPr lang="en-US" sz="1229">
                <a:solidFill>
                  <a:srgbClr val="051D40"/>
                </a:solidFill>
                <a:latin typeface="DM Sans"/>
                <a:ea typeface="DM Sans"/>
                <a:cs typeface="DM Sans"/>
                <a:sym typeface="DM Sans"/>
              </a:rPr>
              <a:t>computational model inspired by the human brain, consisting of interconnected layers of nodes (neurons) that process and learn from data to perform tasks such as classification, regression, and pattern recognition</a:t>
            </a:r>
          </a:p>
        </p:txBody>
      </p:sp>
      <p:sp>
        <p:nvSpPr>
          <p:cNvPr name="TextBox 23" id="23"/>
          <p:cNvSpPr txBox="true"/>
          <p:nvPr/>
        </p:nvSpPr>
        <p:spPr>
          <a:xfrm rot="0">
            <a:off x="15325279" y="5733668"/>
            <a:ext cx="2149345" cy="324099"/>
          </a:xfrm>
          <a:prstGeom prst="rect">
            <a:avLst/>
          </a:prstGeom>
        </p:spPr>
        <p:txBody>
          <a:bodyPr anchor="t" rtlCol="false" tIns="0" lIns="0" bIns="0" rIns="0">
            <a:spAutoFit/>
          </a:bodyPr>
          <a:lstStyle/>
          <a:p>
            <a:pPr algn="ctr" marL="0" indent="0" lvl="0">
              <a:lnSpc>
                <a:spcPts val="2612"/>
              </a:lnSpc>
              <a:spcBef>
                <a:spcPct val="0"/>
              </a:spcBef>
            </a:pPr>
            <a:r>
              <a:rPr lang="en-US" b="true" sz="1893">
                <a:solidFill>
                  <a:srgbClr val="F1945B"/>
                </a:solidFill>
                <a:latin typeface="DM Sans Bold"/>
                <a:ea typeface="DM Sans Bold"/>
                <a:cs typeface="DM Sans Bold"/>
                <a:sym typeface="DM Sans Bold"/>
              </a:rPr>
              <a:t>neural network</a:t>
            </a:r>
          </a:p>
        </p:txBody>
      </p:sp>
      <p:sp>
        <p:nvSpPr>
          <p:cNvPr name="Freeform 24" id="24"/>
          <p:cNvSpPr/>
          <p:nvPr/>
        </p:nvSpPr>
        <p:spPr>
          <a:xfrm flipH="false" flipV="false" rot="0">
            <a:off x="15880871" y="4597710"/>
            <a:ext cx="1038162" cy="1038162"/>
          </a:xfrm>
          <a:custGeom>
            <a:avLst/>
            <a:gdLst/>
            <a:ahLst/>
            <a:cxnLst/>
            <a:rect r="r" b="b" t="t" l="l"/>
            <a:pathLst>
              <a:path h="1038162" w="1038162">
                <a:moveTo>
                  <a:pt x="0" y="0"/>
                </a:moveTo>
                <a:lnTo>
                  <a:pt x="1038162" y="0"/>
                </a:lnTo>
                <a:lnTo>
                  <a:pt x="1038162" y="1038162"/>
                </a:lnTo>
                <a:lnTo>
                  <a:pt x="0" y="1038162"/>
                </a:lnTo>
                <a:lnTo>
                  <a:pt x="0" y="0"/>
                </a:lnTo>
                <a:close/>
              </a:path>
            </a:pathLst>
          </a:custGeom>
          <a:blipFill>
            <a:blip r:embed="rId6"/>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69205" y="3693203"/>
            <a:ext cx="14549590" cy="3039608"/>
          </a:xfrm>
          <a:custGeom>
            <a:avLst/>
            <a:gdLst/>
            <a:ahLst/>
            <a:cxnLst/>
            <a:rect r="r" b="b" t="t" l="l"/>
            <a:pathLst>
              <a:path h="3039608" w="14549590">
                <a:moveTo>
                  <a:pt x="0" y="0"/>
                </a:moveTo>
                <a:lnTo>
                  <a:pt x="14549590" y="0"/>
                </a:lnTo>
                <a:lnTo>
                  <a:pt x="14549590" y="3039608"/>
                </a:lnTo>
                <a:lnTo>
                  <a:pt x="0" y="3039608"/>
                </a:lnTo>
                <a:lnTo>
                  <a:pt x="0" y="0"/>
                </a:lnTo>
                <a:close/>
              </a:path>
            </a:pathLst>
          </a:custGeom>
          <a:blipFill>
            <a:blip r:embed="rId4"/>
            <a:stretch>
              <a:fillRect l="0" t="0" r="0" b="0"/>
            </a:stretch>
          </a:blipFill>
        </p:spPr>
      </p:sp>
      <p:sp>
        <p:nvSpPr>
          <p:cNvPr name="TextBox 5" id="5"/>
          <p:cNvSpPr txBox="true"/>
          <p:nvPr/>
        </p:nvSpPr>
        <p:spPr>
          <a:xfrm rot="0">
            <a:off x="6169759" y="1341106"/>
            <a:ext cx="5948482" cy="826770"/>
          </a:xfrm>
          <a:prstGeom prst="rect">
            <a:avLst/>
          </a:prstGeom>
        </p:spPr>
        <p:txBody>
          <a:bodyPr anchor="t" rtlCol="false" tIns="0" lIns="0" bIns="0" rIns="0">
            <a:spAutoFit/>
          </a:bodyPr>
          <a:lstStyle/>
          <a:p>
            <a:pPr algn="ctr">
              <a:lnSpc>
                <a:spcPts val="6451"/>
              </a:lnSpc>
              <a:spcBef>
                <a:spcPct val="0"/>
              </a:spcBef>
            </a:pPr>
            <a:r>
              <a:rPr lang="en-US" b="true" sz="5376">
                <a:solidFill>
                  <a:srgbClr val="000000"/>
                </a:solidFill>
                <a:latin typeface="Now Bold"/>
                <a:ea typeface="Now Bold"/>
                <a:cs typeface="Now Bold"/>
                <a:sym typeface="Now Bold"/>
              </a:rPr>
              <a:t>DATA PREPATION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37313" y="3056580"/>
            <a:ext cx="10351039" cy="6324872"/>
          </a:xfrm>
          <a:custGeom>
            <a:avLst/>
            <a:gdLst/>
            <a:ahLst/>
            <a:cxnLst/>
            <a:rect r="r" b="b" t="t" l="l"/>
            <a:pathLst>
              <a:path h="6324872" w="10351039">
                <a:moveTo>
                  <a:pt x="0" y="0"/>
                </a:moveTo>
                <a:lnTo>
                  <a:pt x="10351038" y="0"/>
                </a:lnTo>
                <a:lnTo>
                  <a:pt x="10351038" y="6324872"/>
                </a:lnTo>
                <a:lnTo>
                  <a:pt x="0" y="6324872"/>
                </a:lnTo>
                <a:lnTo>
                  <a:pt x="0" y="0"/>
                </a:lnTo>
                <a:close/>
              </a:path>
            </a:pathLst>
          </a:custGeom>
          <a:blipFill>
            <a:blip r:embed="rId4"/>
            <a:stretch>
              <a:fillRect l="0" t="-5354" r="0" b="-5354"/>
            </a:stretch>
          </a:blipFill>
        </p:spPr>
      </p:sp>
      <p:sp>
        <p:nvSpPr>
          <p:cNvPr name="TextBox 5" id="5"/>
          <p:cNvSpPr txBox="true"/>
          <p:nvPr/>
        </p:nvSpPr>
        <p:spPr>
          <a:xfrm rot="0">
            <a:off x="5045356" y="1028700"/>
            <a:ext cx="8197288" cy="824609"/>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LINEAR REGRESSION</a:t>
            </a:r>
          </a:p>
        </p:txBody>
      </p:sp>
      <p:sp>
        <p:nvSpPr>
          <p:cNvPr name="TextBox 6" id="6"/>
          <p:cNvSpPr txBox="true"/>
          <p:nvPr/>
        </p:nvSpPr>
        <p:spPr>
          <a:xfrm rot="0">
            <a:off x="0" y="1853309"/>
            <a:ext cx="5970482" cy="826770"/>
          </a:xfrm>
          <a:prstGeom prst="rect">
            <a:avLst/>
          </a:prstGeom>
        </p:spPr>
        <p:txBody>
          <a:bodyPr anchor="t" rtlCol="false" tIns="0" lIns="0" bIns="0" rIns="0">
            <a:spAutoFit/>
          </a:bodyPr>
          <a:lstStyle/>
          <a:p>
            <a:pPr algn="ctr">
              <a:lnSpc>
                <a:spcPts val="6451"/>
              </a:lnSpc>
              <a:spcBef>
                <a:spcPct val="0"/>
              </a:spcBef>
            </a:pPr>
            <a:r>
              <a:rPr lang="en-US" b="true" sz="5376">
                <a:solidFill>
                  <a:srgbClr val="FFFFFF"/>
                </a:solidFill>
                <a:latin typeface="Now Bold"/>
                <a:ea typeface="Now Bold"/>
                <a:cs typeface="Now Bold"/>
                <a:sym typeface="Now Bold"/>
              </a:rPr>
              <a:t>CLASSIFICATION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888072" y="2906655"/>
            <a:ext cx="10193513" cy="6351645"/>
          </a:xfrm>
          <a:custGeom>
            <a:avLst/>
            <a:gdLst/>
            <a:ahLst/>
            <a:cxnLst/>
            <a:rect r="r" b="b" t="t" l="l"/>
            <a:pathLst>
              <a:path h="6351645" w="10193513">
                <a:moveTo>
                  <a:pt x="0" y="0"/>
                </a:moveTo>
                <a:lnTo>
                  <a:pt x="10193513" y="0"/>
                </a:lnTo>
                <a:lnTo>
                  <a:pt x="10193513" y="6351645"/>
                </a:lnTo>
                <a:lnTo>
                  <a:pt x="0" y="6351645"/>
                </a:lnTo>
                <a:lnTo>
                  <a:pt x="0" y="0"/>
                </a:lnTo>
                <a:close/>
              </a:path>
            </a:pathLst>
          </a:custGeom>
          <a:blipFill>
            <a:blip r:embed="rId4"/>
            <a:stretch>
              <a:fillRect l="0" t="-1040" r="0" b="-1040"/>
            </a:stretch>
          </a:blipFill>
        </p:spPr>
      </p:sp>
      <p:sp>
        <p:nvSpPr>
          <p:cNvPr name="TextBox 5" id="5"/>
          <p:cNvSpPr txBox="true"/>
          <p:nvPr/>
        </p:nvSpPr>
        <p:spPr>
          <a:xfrm rot="0">
            <a:off x="5045356" y="1028700"/>
            <a:ext cx="8197288" cy="824609"/>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LINEAR REGRESSION</a:t>
            </a:r>
          </a:p>
        </p:txBody>
      </p:sp>
      <p:sp>
        <p:nvSpPr>
          <p:cNvPr name="TextBox 6" id="6"/>
          <p:cNvSpPr txBox="true"/>
          <p:nvPr/>
        </p:nvSpPr>
        <p:spPr>
          <a:xfrm rot="0">
            <a:off x="36429" y="1853309"/>
            <a:ext cx="4500205" cy="1645920"/>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REGRESSION</a:t>
            </a:r>
          </a:p>
          <a:p>
            <a:pPr algn="ctr" rtl="true">
              <a:lnSpc>
                <a:spcPts val="6451"/>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45356" y="2922677"/>
            <a:ext cx="10074284" cy="6335623"/>
          </a:xfrm>
          <a:custGeom>
            <a:avLst/>
            <a:gdLst/>
            <a:ahLst/>
            <a:cxnLst/>
            <a:rect r="r" b="b" t="t" l="l"/>
            <a:pathLst>
              <a:path h="6335623" w="10074284">
                <a:moveTo>
                  <a:pt x="0" y="0"/>
                </a:moveTo>
                <a:lnTo>
                  <a:pt x="10074283" y="0"/>
                </a:lnTo>
                <a:lnTo>
                  <a:pt x="10074283" y="6335623"/>
                </a:lnTo>
                <a:lnTo>
                  <a:pt x="0" y="6335623"/>
                </a:lnTo>
                <a:lnTo>
                  <a:pt x="0" y="0"/>
                </a:lnTo>
                <a:close/>
              </a:path>
            </a:pathLst>
          </a:custGeom>
          <a:blipFill>
            <a:blip r:embed="rId4"/>
            <a:stretch>
              <a:fillRect l="0" t="0" r="0" b="0"/>
            </a:stretch>
          </a:blipFill>
        </p:spPr>
      </p:sp>
      <p:sp>
        <p:nvSpPr>
          <p:cNvPr name="TextBox 5" id="5"/>
          <p:cNvSpPr txBox="true"/>
          <p:nvPr/>
        </p:nvSpPr>
        <p:spPr>
          <a:xfrm rot="0">
            <a:off x="5045356" y="1028700"/>
            <a:ext cx="8197288" cy="1642984"/>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DECISION TREE</a:t>
            </a:r>
          </a:p>
          <a:p>
            <a:pPr algn="ctr" marL="0" indent="0" lvl="0">
              <a:lnSpc>
                <a:spcPts val="6451"/>
              </a:lnSpc>
              <a:spcBef>
                <a:spcPct val="0"/>
              </a:spcBef>
            </a:pPr>
          </a:p>
        </p:txBody>
      </p:sp>
      <p:sp>
        <p:nvSpPr>
          <p:cNvPr name="TextBox 6" id="6"/>
          <p:cNvSpPr txBox="true"/>
          <p:nvPr/>
        </p:nvSpPr>
        <p:spPr>
          <a:xfrm rot="0">
            <a:off x="0" y="1850192"/>
            <a:ext cx="6367717" cy="826770"/>
          </a:xfrm>
          <a:prstGeom prst="rect">
            <a:avLst/>
          </a:prstGeom>
        </p:spPr>
        <p:txBody>
          <a:bodyPr anchor="t" rtlCol="false" tIns="0" lIns="0" bIns="0" rIns="0">
            <a:spAutoFit/>
          </a:bodyPr>
          <a:lstStyle/>
          <a:p>
            <a:pPr algn="ctr">
              <a:lnSpc>
                <a:spcPts val="6451"/>
              </a:lnSpc>
              <a:spcBef>
                <a:spcPct val="0"/>
              </a:spcBef>
            </a:pPr>
            <a:r>
              <a:rPr lang="en-US" b="true" sz="5376">
                <a:solidFill>
                  <a:srgbClr val="FFFFFF"/>
                </a:solidFill>
                <a:latin typeface="Now Bold"/>
                <a:ea typeface="Now Bold"/>
                <a:cs typeface="Now Bold"/>
                <a:sym typeface="Now Bold"/>
              </a:rPr>
              <a:t>CLASSIFACATION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97716" y="2671684"/>
            <a:ext cx="9272425" cy="6385062"/>
          </a:xfrm>
          <a:custGeom>
            <a:avLst/>
            <a:gdLst/>
            <a:ahLst/>
            <a:cxnLst/>
            <a:rect r="r" b="b" t="t" l="l"/>
            <a:pathLst>
              <a:path h="6385062" w="9272425">
                <a:moveTo>
                  <a:pt x="0" y="0"/>
                </a:moveTo>
                <a:lnTo>
                  <a:pt x="9272425" y="0"/>
                </a:lnTo>
                <a:lnTo>
                  <a:pt x="9272425" y="6385062"/>
                </a:lnTo>
                <a:lnTo>
                  <a:pt x="0" y="6385062"/>
                </a:lnTo>
                <a:lnTo>
                  <a:pt x="0" y="0"/>
                </a:lnTo>
                <a:close/>
              </a:path>
            </a:pathLst>
          </a:custGeom>
          <a:blipFill>
            <a:blip r:embed="rId4"/>
            <a:stretch>
              <a:fillRect l="0" t="0" r="0" b="0"/>
            </a:stretch>
          </a:blipFill>
        </p:spPr>
      </p:sp>
      <p:sp>
        <p:nvSpPr>
          <p:cNvPr name="TextBox 5" id="5"/>
          <p:cNvSpPr txBox="true"/>
          <p:nvPr/>
        </p:nvSpPr>
        <p:spPr>
          <a:xfrm rot="0">
            <a:off x="5045356" y="1028700"/>
            <a:ext cx="8197288" cy="1642984"/>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DECISION TREE</a:t>
            </a:r>
          </a:p>
          <a:p>
            <a:pPr algn="ctr" marL="0" indent="0" lvl="0">
              <a:lnSpc>
                <a:spcPts val="6451"/>
              </a:lnSpc>
              <a:spcBef>
                <a:spcPct val="0"/>
              </a:spcBef>
            </a:pPr>
          </a:p>
        </p:txBody>
      </p:sp>
      <p:sp>
        <p:nvSpPr>
          <p:cNvPr name="TextBox 6" id="6"/>
          <p:cNvSpPr txBox="true"/>
          <p:nvPr/>
        </p:nvSpPr>
        <p:spPr>
          <a:xfrm rot="0">
            <a:off x="0" y="1688648"/>
            <a:ext cx="5045356" cy="826770"/>
          </a:xfrm>
          <a:prstGeom prst="rect">
            <a:avLst/>
          </a:prstGeom>
        </p:spPr>
        <p:txBody>
          <a:bodyPr anchor="t" rtlCol="false" tIns="0" lIns="0" bIns="0" rIns="0">
            <a:spAutoFit/>
          </a:bodyPr>
          <a:lstStyle/>
          <a:p>
            <a:pPr algn="ctr">
              <a:lnSpc>
                <a:spcPts val="6451"/>
              </a:lnSpc>
              <a:spcBef>
                <a:spcPct val="0"/>
              </a:spcBef>
            </a:pPr>
            <a:r>
              <a:rPr lang="en-US" b="true" sz="5376">
                <a:solidFill>
                  <a:srgbClr val="FFFFFF"/>
                </a:solidFill>
                <a:latin typeface="Now Bold"/>
                <a:ea typeface="Now Bold"/>
                <a:cs typeface="Now Bold"/>
                <a:sym typeface="Now Bold"/>
              </a:rPr>
              <a:t>REGRESSION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45356" y="3127710"/>
            <a:ext cx="10509066" cy="6583665"/>
          </a:xfrm>
          <a:custGeom>
            <a:avLst/>
            <a:gdLst/>
            <a:ahLst/>
            <a:cxnLst/>
            <a:rect r="r" b="b" t="t" l="l"/>
            <a:pathLst>
              <a:path h="6583665" w="10509066">
                <a:moveTo>
                  <a:pt x="0" y="0"/>
                </a:moveTo>
                <a:lnTo>
                  <a:pt x="10509065" y="0"/>
                </a:lnTo>
                <a:lnTo>
                  <a:pt x="10509065" y="6583664"/>
                </a:lnTo>
                <a:lnTo>
                  <a:pt x="0" y="6583664"/>
                </a:lnTo>
                <a:lnTo>
                  <a:pt x="0" y="0"/>
                </a:lnTo>
                <a:close/>
              </a:path>
            </a:pathLst>
          </a:custGeom>
          <a:blipFill>
            <a:blip r:embed="rId4"/>
            <a:stretch>
              <a:fillRect l="0" t="-10557" r="0" b="-10557"/>
            </a:stretch>
          </a:blipFill>
        </p:spPr>
      </p:sp>
      <p:sp>
        <p:nvSpPr>
          <p:cNvPr name="TextBox 5" id="5"/>
          <p:cNvSpPr txBox="true"/>
          <p:nvPr/>
        </p:nvSpPr>
        <p:spPr>
          <a:xfrm rot="0">
            <a:off x="5045356" y="1028700"/>
            <a:ext cx="8197288" cy="824609"/>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RANDOM FOREST</a:t>
            </a:r>
          </a:p>
        </p:txBody>
      </p:sp>
      <p:sp>
        <p:nvSpPr>
          <p:cNvPr name="TextBox 6" id="6"/>
          <p:cNvSpPr txBox="true"/>
          <p:nvPr/>
        </p:nvSpPr>
        <p:spPr>
          <a:xfrm rot="0">
            <a:off x="0" y="1853309"/>
            <a:ext cx="5947979" cy="826770"/>
          </a:xfrm>
          <a:prstGeom prst="rect">
            <a:avLst/>
          </a:prstGeom>
        </p:spPr>
        <p:txBody>
          <a:bodyPr anchor="t" rtlCol="false" tIns="0" lIns="0" bIns="0" rIns="0">
            <a:spAutoFit/>
          </a:bodyPr>
          <a:lstStyle/>
          <a:p>
            <a:pPr algn="ctr">
              <a:lnSpc>
                <a:spcPts val="6451"/>
              </a:lnSpc>
              <a:spcBef>
                <a:spcPct val="0"/>
              </a:spcBef>
            </a:pPr>
            <a:r>
              <a:rPr lang="en-US" b="true" sz="5376">
                <a:solidFill>
                  <a:srgbClr val="FFFFFF"/>
                </a:solidFill>
                <a:latin typeface="Now Bold"/>
                <a:ea typeface="Now Bold"/>
                <a:cs typeface="Now Bold"/>
                <a:sym typeface="Now Bold"/>
              </a:rPr>
              <a:t>CLASSIFICATION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764344">
            <a:off x="7564911" y="-1332346"/>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0" y="0"/>
            <a:ext cx="8585708" cy="10287000"/>
            <a:chOff x="0" y="0"/>
            <a:chExt cx="8585708" cy="10287000"/>
          </a:xfrm>
        </p:grpSpPr>
        <p:sp>
          <p:nvSpPr>
            <p:cNvPr name="Freeform 6" id="6"/>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40025" t="0" r="-40025" b="0"/>
              </a:stretch>
            </a:blipFill>
          </p:spPr>
        </p:sp>
      </p:grpSp>
      <p:grpSp>
        <p:nvGrpSpPr>
          <p:cNvPr name="Group 7" id="7"/>
          <p:cNvGrpSpPr/>
          <p:nvPr/>
        </p:nvGrpSpPr>
        <p:grpSpPr>
          <a:xfrm rot="0">
            <a:off x="6069246" y="174771"/>
            <a:ext cx="12076911" cy="8273471"/>
            <a:chOff x="0" y="0"/>
            <a:chExt cx="3180750" cy="2179021"/>
          </a:xfrm>
        </p:grpSpPr>
        <p:sp>
          <p:nvSpPr>
            <p:cNvPr name="Freeform 8" id="8"/>
            <p:cNvSpPr/>
            <p:nvPr/>
          </p:nvSpPr>
          <p:spPr>
            <a:xfrm flipH="false" flipV="false" rot="0">
              <a:off x="0" y="0"/>
              <a:ext cx="3180750" cy="2179021"/>
            </a:xfrm>
            <a:custGeom>
              <a:avLst/>
              <a:gdLst/>
              <a:ahLst/>
              <a:cxnLst/>
              <a:rect r="r" b="b" t="t" l="l"/>
              <a:pathLst>
                <a:path h="2179021" w="3180750">
                  <a:moveTo>
                    <a:pt x="16667" y="0"/>
                  </a:moveTo>
                  <a:lnTo>
                    <a:pt x="3164083" y="0"/>
                  </a:lnTo>
                  <a:cubicBezTo>
                    <a:pt x="3173288" y="0"/>
                    <a:pt x="3180750" y="7462"/>
                    <a:pt x="3180750" y="16667"/>
                  </a:cubicBezTo>
                  <a:lnTo>
                    <a:pt x="3180750" y="2162354"/>
                  </a:lnTo>
                  <a:cubicBezTo>
                    <a:pt x="3180750" y="2171559"/>
                    <a:pt x="3173288" y="2179021"/>
                    <a:pt x="3164083" y="2179021"/>
                  </a:cubicBezTo>
                  <a:lnTo>
                    <a:pt x="16667" y="2179021"/>
                  </a:lnTo>
                  <a:cubicBezTo>
                    <a:pt x="7462" y="2179021"/>
                    <a:pt x="0" y="2171559"/>
                    <a:pt x="0" y="2162354"/>
                  </a:cubicBezTo>
                  <a:lnTo>
                    <a:pt x="0" y="16667"/>
                  </a:lnTo>
                  <a:cubicBezTo>
                    <a:pt x="0" y="7462"/>
                    <a:pt x="7462" y="0"/>
                    <a:pt x="16667" y="0"/>
                  </a:cubicBezTo>
                  <a:close/>
                </a:path>
              </a:pathLst>
            </a:custGeom>
            <a:solidFill>
              <a:srgbClr val="FFFFFF">
                <a:alpha val="58824"/>
              </a:srgbClr>
            </a:solidFill>
            <a:ln w="38100" cap="rnd">
              <a:solidFill>
                <a:srgbClr val="000000">
                  <a:alpha val="58824"/>
                </a:srgbClr>
              </a:solidFill>
              <a:prstDash val="solid"/>
              <a:round/>
            </a:ln>
          </p:spPr>
        </p:sp>
        <p:sp>
          <p:nvSpPr>
            <p:cNvPr name="TextBox 9" id="9"/>
            <p:cNvSpPr txBox="true"/>
            <p:nvPr/>
          </p:nvSpPr>
          <p:spPr>
            <a:xfrm>
              <a:off x="0" y="-19050"/>
              <a:ext cx="3180750" cy="2198071"/>
            </a:xfrm>
            <a:prstGeom prst="rect">
              <a:avLst/>
            </a:prstGeom>
          </p:spPr>
          <p:txBody>
            <a:bodyPr anchor="ctr" rtlCol="false" tIns="50800" lIns="50800" bIns="50800" rIns="50800"/>
            <a:lstStyle/>
            <a:p>
              <a:pPr algn="ctr">
                <a:lnSpc>
                  <a:spcPts val="2859"/>
                </a:lnSpc>
              </a:pPr>
            </a:p>
          </p:txBody>
        </p:sp>
      </p:grpSp>
      <p:grpSp>
        <p:nvGrpSpPr>
          <p:cNvPr name="Group 10" id="10"/>
          <p:cNvGrpSpPr>
            <a:grpSpLocks noChangeAspect="true"/>
          </p:cNvGrpSpPr>
          <p:nvPr/>
        </p:nvGrpSpPr>
        <p:grpSpPr>
          <a:xfrm rot="0">
            <a:off x="6586599" y="1196423"/>
            <a:ext cx="1563650" cy="1557542"/>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25135" r="223" b="-25135"/>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40506"/>
            </a:solidFill>
          </p:spPr>
        </p:sp>
      </p:grpSp>
      <p:sp>
        <p:nvSpPr>
          <p:cNvPr name="TextBox 13" id="13"/>
          <p:cNvSpPr txBox="true"/>
          <p:nvPr/>
        </p:nvSpPr>
        <p:spPr>
          <a:xfrm rot="0">
            <a:off x="9647085" y="254172"/>
            <a:ext cx="4921232" cy="898392"/>
          </a:xfrm>
          <a:prstGeom prst="rect">
            <a:avLst/>
          </a:prstGeom>
        </p:spPr>
        <p:txBody>
          <a:bodyPr anchor="t" rtlCol="false" tIns="0" lIns="0" bIns="0" rIns="0">
            <a:spAutoFit/>
          </a:bodyPr>
          <a:lstStyle/>
          <a:p>
            <a:pPr algn="ctr" marL="0" indent="0" lvl="0">
              <a:lnSpc>
                <a:spcPts val="7291"/>
              </a:lnSpc>
              <a:spcBef>
                <a:spcPct val="0"/>
              </a:spcBef>
            </a:pPr>
            <a:r>
              <a:rPr lang="en-US" sz="5283" spc="184" strike="noStrike" u="none">
                <a:solidFill>
                  <a:srgbClr val="010101"/>
                </a:solidFill>
                <a:latin typeface="Archivo Black"/>
                <a:ea typeface="Archivo Black"/>
                <a:cs typeface="Archivo Black"/>
                <a:sym typeface="Archivo Black"/>
              </a:rPr>
              <a:t>OUR TEAM</a:t>
            </a:r>
          </a:p>
        </p:txBody>
      </p:sp>
      <p:sp>
        <p:nvSpPr>
          <p:cNvPr name="TextBox 14" id="14"/>
          <p:cNvSpPr txBox="true"/>
          <p:nvPr/>
        </p:nvSpPr>
        <p:spPr>
          <a:xfrm rot="0">
            <a:off x="8407424" y="1354784"/>
            <a:ext cx="2706695" cy="417941"/>
          </a:xfrm>
          <a:prstGeom prst="rect">
            <a:avLst/>
          </a:prstGeom>
        </p:spPr>
        <p:txBody>
          <a:bodyPr anchor="t" rtlCol="false" tIns="0" lIns="0" bIns="0" rIns="0">
            <a:spAutoFit/>
          </a:bodyPr>
          <a:lstStyle/>
          <a:p>
            <a:pPr algn="l">
              <a:lnSpc>
                <a:spcPts val="3358"/>
              </a:lnSpc>
            </a:pPr>
            <a:r>
              <a:rPr lang="en-US" sz="2416" spc="-48" b="true">
                <a:solidFill>
                  <a:srgbClr val="010101"/>
                </a:solidFill>
                <a:latin typeface="Montserrat Light Bold"/>
                <a:ea typeface="Montserrat Light Bold"/>
                <a:cs typeface="Montserrat Light Bold"/>
                <a:sym typeface="Montserrat Light Bold"/>
              </a:rPr>
              <a:t>Mohamed Amr</a:t>
            </a:r>
          </a:p>
        </p:txBody>
      </p:sp>
      <p:sp>
        <p:nvSpPr>
          <p:cNvPr name="TextBox 15" id="15"/>
          <p:cNvSpPr txBox="true"/>
          <p:nvPr/>
        </p:nvSpPr>
        <p:spPr>
          <a:xfrm rot="0">
            <a:off x="8407424" y="1820351"/>
            <a:ext cx="4069598" cy="337566"/>
          </a:xfrm>
          <a:prstGeom prst="rect">
            <a:avLst/>
          </a:prstGeom>
        </p:spPr>
        <p:txBody>
          <a:bodyPr anchor="t" rtlCol="false" tIns="0" lIns="0" bIns="0" rIns="0">
            <a:spAutoFit/>
          </a:bodyPr>
          <a:lstStyle/>
          <a:p>
            <a:pPr algn="l">
              <a:lnSpc>
                <a:spcPts val="2731"/>
              </a:lnSpc>
            </a:pPr>
            <a:r>
              <a:rPr lang="en-US" sz="2053" spc="16">
                <a:solidFill>
                  <a:srgbClr val="010101"/>
                </a:solidFill>
                <a:latin typeface="Montserrat Light"/>
                <a:ea typeface="Montserrat Light"/>
                <a:cs typeface="Montserrat Light"/>
                <a:sym typeface="Montserrat Light"/>
              </a:rPr>
              <a:t>Artificial intelligence</a:t>
            </a:r>
          </a:p>
        </p:txBody>
      </p:sp>
      <p:grpSp>
        <p:nvGrpSpPr>
          <p:cNvPr name="Group 16" id="16"/>
          <p:cNvGrpSpPr>
            <a:grpSpLocks noChangeAspect="true"/>
          </p:cNvGrpSpPr>
          <p:nvPr/>
        </p:nvGrpSpPr>
        <p:grpSpPr>
          <a:xfrm rot="0">
            <a:off x="6648233" y="3532736"/>
            <a:ext cx="1563650" cy="1557542"/>
            <a:chOff x="0" y="0"/>
            <a:chExt cx="6502400" cy="6477000"/>
          </a:xfrm>
        </p:grpSpPr>
        <p:sp>
          <p:nvSpPr>
            <p:cNvPr name="Freeform 17" id="1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3892" t="0" r="-3892" b="0"/>
              </a:stretch>
            </a:blipFill>
          </p:spPr>
        </p:sp>
        <p:sp>
          <p:nvSpPr>
            <p:cNvPr name="Freeform 18" id="1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40506"/>
            </a:solidFill>
          </p:spPr>
        </p:sp>
      </p:grpSp>
      <p:grpSp>
        <p:nvGrpSpPr>
          <p:cNvPr name="Group 19" id="19"/>
          <p:cNvGrpSpPr>
            <a:grpSpLocks noChangeAspect="true"/>
          </p:cNvGrpSpPr>
          <p:nvPr/>
        </p:nvGrpSpPr>
        <p:grpSpPr>
          <a:xfrm rot="0">
            <a:off x="6750008" y="5871328"/>
            <a:ext cx="1563650" cy="1557542"/>
            <a:chOff x="0" y="0"/>
            <a:chExt cx="6502400" cy="6477000"/>
          </a:xfrm>
        </p:grpSpPr>
        <p:sp>
          <p:nvSpPr>
            <p:cNvPr name="Freeform 20" id="2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11797" r="223" b="-11797"/>
              </a:stretch>
            </a:blipFill>
          </p:spPr>
        </p:sp>
        <p:sp>
          <p:nvSpPr>
            <p:cNvPr name="Freeform 21" id="2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40506"/>
            </a:solidFill>
          </p:spPr>
        </p:sp>
      </p:grpSp>
      <p:grpSp>
        <p:nvGrpSpPr>
          <p:cNvPr name="Group 22" id="22"/>
          <p:cNvGrpSpPr>
            <a:grpSpLocks noChangeAspect="true"/>
          </p:cNvGrpSpPr>
          <p:nvPr/>
        </p:nvGrpSpPr>
        <p:grpSpPr>
          <a:xfrm rot="0">
            <a:off x="12107701" y="2671788"/>
            <a:ext cx="1563650" cy="1557542"/>
            <a:chOff x="0" y="0"/>
            <a:chExt cx="6502400" cy="6477000"/>
          </a:xfrm>
        </p:grpSpPr>
        <p:sp>
          <p:nvSpPr>
            <p:cNvPr name="Freeform 23" id="2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16746" r="223" b="-16746"/>
              </a:stretch>
            </a:blipFill>
          </p:spPr>
        </p:sp>
        <p:sp>
          <p:nvSpPr>
            <p:cNvPr name="Freeform 24" id="2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40506"/>
            </a:solidFill>
          </p:spPr>
        </p:sp>
      </p:grpSp>
      <p:grpSp>
        <p:nvGrpSpPr>
          <p:cNvPr name="Group 25" id="25"/>
          <p:cNvGrpSpPr>
            <a:grpSpLocks noChangeAspect="true"/>
          </p:cNvGrpSpPr>
          <p:nvPr/>
        </p:nvGrpSpPr>
        <p:grpSpPr>
          <a:xfrm rot="0">
            <a:off x="12107701" y="5748553"/>
            <a:ext cx="1563650" cy="1557542"/>
            <a:chOff x="0" y="0"/>
            <a:chExt cx="6502400" cy="6477000"/>
          </a:xfrm>
        </p:grpSpPr>
        <p:sp>
          <p:nvSpPr>
            <p:cNvPr name="Freeform 26" id="2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16746" r="223" b="-16746"/>
              </a:stretch>
            </a:blipFill>
          </p:spPr>
        </p:sp>
        <p:sp>
          <p:nvSpPr>
            <p:cNvPr name="Freeform 27" id="2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40506"/>
            </a:solidFill>
          </p:spPr>
        </p:sp>
      </p:grpSp>
      <p:sp>
        <p:nvSpPr>
          <p:cNvPr name="TextBox 28" id="28"/>
          <p:cNvSpPr txBox="true"/>
          <p:nvPr/>
        </p:nvSpPr>
        <p:spPr>
          <a:xfrm rot="0">
            <a:off x="8313658" y="3649132"/>
            <a:ext cx="3278769" cy="417941"/>
          </a:xfrm>
          <a:prstGeom prst="rect">
            <a:avLst/>
          </a:prstGeom>
        </p:spPr>
        <p:txBody>
          <a:bodyPr anchor="t" rtlCol="false" tIns="0" lIns="0" bIns="0" rIns="0">
            <a:spAutoFit/>
          </a:bodyPr>
          <a:lstStyle/>
          <a:p>
            <a:pPr algn="l">
              <a:lnSpc>
                <a:spcPts val="3358"/>
              </a:lnSpc>
            </a:pPr>
            <a:r>
              <a:rPr lang="en-US" sz="2416" spc="-48" b="true">
                <a:solidFill>
                  <a:srgbClr val="010101"/>
                </a:solidFill>
                <a:latin typeface="Montserrat Light Bold"/>
                <a:ea typeface="Montserrat Light Bold"/>
                <a:cs typeface="Montserrat Light Bold"/>
                <a:sym typeface="Montserrat Light Bold"/>
              </a:rPr>
              <a:t>Abdulrahman Taha</a:t>
            </a:r>
          </a:p>
        </p:txBody>
      </p:sp>
      <p:sp>
        <p:nvSpPr>
          <p:cNvPr name="TextBox 29" id="29"/>
          <p:cNvSpPr txBox="true"/>
          <p:nvPr/>
        </p:nvSpPr>
        <p:spPr>
          <a:xfrm rot="0">
            <a:off x="8481269" y="5945594"/>
            <a:ext cx="2706695" cy="417941"/>
          </a:xfrm>
          <a:prstGeom prst="rect">
            <a:avLst/>
          </a:prstGeom>
        </p:spPr>
        <p:txBody>
          <a:bodyPr anchor="t" rtlCol="false" tIns="0" lIns="0" bIns="0" rIns="0">
            <a:spAutoFit/>
          </a:bodyPr>
          <a:lstStyle/>
          <a:p>
            <a:pPr algn="l">
              <a:lnSpc>
                <a:spcPts val="3358"/>
              </a:lnSpc>
            </a:pPr>
            <a:r>
              <a:rPr lang="en-US" sz="2416" spc="-48" b="true">
                <a:solidFill>
                  <a:srgbClr val="010101"/>
                </a:solidFill>
                <a:latin typeface="Montserrat Light Bold"/>
                <a:ea typeface="Montserrat Light Bold"/>
                <a:cs typeface="Montserrat Light Bold"/>
                <a:sym typeface="Montserrat Light Bold"/>
              </a:rPr>
              <a:t>Khaled Zakria</a:t>
            </a:r>
          </a:p>
        </p:txBody>
      </p:sp>
      <p:sp>
        <p:nvSpPr>
          <p:cNvPr name="TextBox 30" id="30"/>
          <p:cNvSpPr txBox="true"/>
          <p:nvPr/>
        </p:nvSpPr>
        <p:spPr>
          <a:xfrm rot="0">
            <a:off x="13773920" y="5906593"/>
            <a:ext cx="2984560" cy="417941"/>
          </a:xfrm>
          <a:prstGeom prst="rect">
            <a:avLst/>
          </a:prstGeom>
        </p:spPr>
        <p:txBody>
          <a:bodyPr anchor="t" rtlCol="false" tIns="0" lIns="0" bIns="0" rIns="0">
            <a:spAutoFit/>
          </a:bodyPr>
          <a:lstStyle/>
          <a:p>
            <a:pPr algn="l">
              <a:lnSpc>
                <a:spcPts val="3358"/>
              </a:lnSpc>
            </a:pPr>
            <a:r>
              <a:rPr lang="en-US" sz="2416" spc="-48" b="true">
                <a:solidFill>
                  <a:srgbClr val="010101"/>
                </a:solidFill>
                <a:latin typeface="Montserrat Light Bold"/>
                <a:ea typeface="Montserrat Light Bold"/>
                <a:cs typeface="Montserrat Light Bold"/>
                <a:sym typeface="Montserrat Light Bold"/>
              </a:rPr>
              <a:t>Mohamed Hamed</a:t>
            </a:r>
          </a:p>
        </p:txBody>
      </p:sp>
      <p:sp>
        <p:nvSpPr>
          <p:cNvPr name="TextBox 31" id="31"/>
          <p:cNvSpPr txBox="true"/>
          <p:nvPr/>
        </p:nvSpPr>
        <p:spPr>
          <a:xfrm rot="0">
            <a:off x="8407424" y="4112602"/>
            <a:ext cx="4069598" cy="337566"/>
          </a:xfrm>
          <a:prstGeom prst="rect">
            <a:avLst/>
          </a:prstGeom>
        </p:spPr>
        <p:txBody>
          <a:bodyPr anchor="t" rtlCol="false" tIns="0" lIns="0" bIns="0" rIns="0">
            <a:spAutoFit/>
          </a:bodyPr>
          <a:lstStyle/>
          <a:p>
            <a:pPr algn="l">
              <a:lnSpc>
                <a:spcPts val="2731"/>
              </a:lnSpc>
            </a:pPr>
            <a:r>
              <a:rPr lang="en-US" sz="2053" spc="16">
                <a:solidFill>
                  <a:srgbClr val="010101"/>
                </a:solidFill>
                <a:latin typeface="Montserrat Light"/>
                <a:ea typeface="Montserrat Light"/>
                <a:cs typeface="Montserrat Light"/>
                <a:sym typeface="Montserrat Light"/>
              </a:rPr>
              <a:t>Computer engineer</a:t>
            </a:r>
          </a:p>
        </p:txBody>
      </p:sp>
      <p:sp>
        <p:nvSpPr>
          <p:cNvPr name="TextBox 32" id="32"/>
          <p:cNvSpPr txBox="true"/>
          <p:nvPr/>
        </p:nvSpPr>
        <p:spPr>
          <a:xfrm rot="0">
            <a:off x="8407424" y="6540394"/>
            <a:ext cx="4069598" cy="337566"/>
          </a:xfrm>
          <a:prstGeom prst="rect">
            <a:avLst/>
          </a:prstGeom>
        </p:spPr>
        <p:txBody>
          <a:bodyPr anchor="t" rtlCol="false" tIns="0" lIns="0" bIns="0" rIns="0">
            <a:spAutoFit/>
          </a:bodyPr>
          <a:lstStyle/>
          <a:p>
            <a:pPr algn="l">
              <a:lnSpc>
                <a:spcPts val="2731"/>
              </a:lnSpc>
            </a:pPr>
            <a:r>
              <a:rPr lang="en-US" sz="2053" spc="16">
                <a:solidFill>
                  <a:srgbClr val="010101"/>
                </a:solidFill>
                <a:latin typeface="Montserrat Light"/>
                <a:ea typeface="Montserrat Light"/>
                <a:cs typeface="Montserrat Light"/>
                <a:sym typeface="Montserrat Light"/>
              </a:rPr>
              <a:t>Artificial intelligence</a:t>
            </a:r>
          </a:p>
        </p:txBody>
      </p:sp>
      <p:sp>
        <p:nvSpPr>
          <p:cNvPr name="TextBox 33" id="33"/>
          <p:cNvSpPr txBox="true"/>
          <p:nvPr/>
        </p:nvSpPr>
        <p:spPr>
          <a:xfrm rot="0">
            <a:off x="13773920" y="3365558"/>
            <a:ext cx="4069598" cy="337566"/>
          </a:xfrm>
          <a:prstGeom prst="rect">
            <a:avLst/>
          </a:prstGeom>
        </p:spPr>
        <p:txBody>
          <a:bodyPr anchor="t" rtlCol="false" tIns="0" lIns="0" bIns="0" rIns="0">
            <a:spAutoFit/>
          </a:bodyPr>
          <a:lstStyle/>
          <a:p>
            <a:pPr algn="l">
              <a:lnSpc>
                <a:spcPts val="2731"/>
              </a:lnSpc>
            </a:pPr>
            <a:r>
              <a:rPr lang="en-US" sz="2053" spc="16">
                <a:solidFill>
                  <a:srgbClr val="010101"/>
                </a:solidFill>
                <a:latin typeface="Montserrat Light"/>
                <a:ea typeface="Montserrat Light"/>
                <a:cs typeface="Montserrat Light"/>
                <a:sym typeface="Montserrat Light"/>
              </a:rPr>
              <a:t>Communication engineering</a:t>
            </a:r>
          </a:p>
        </p:txBody>
      </p:sp>
      <p:sp>
        <p:nvSpPr>
          <p:cNvPr name="TextBox 34" id="34"/>
          <p:cNvSpPr txBox="true"/>
          <p:nvPr/>
        </p:nvSpPr>
        <p:spPr>
          <a:xfrm rot="0">
            <a:off x="13773920" y="6498749"/>
            <a:ext cx="4131198" cy="680466"/>
          </a:xfrm>
          <a:prstGeom prst="rect">
            <a:avLst/>
          </a:prstGeom>
        </p:spPr>
        <p:txBody>
          <a:bodyPr anchor="t" rtlCol="false" tIns="0" lIns="0" bIns="0" rIns="0">
            <a:spAutoFit/>
          </a:bodyPr>
          <a:lstStyle/>
          <a:p>
            <a:pPr algn="l">
              <a:lnSpc>
                <a:spcPts val="2731"/>
              </a:lnSpc>
            </a:pPr>
            <a:r>
              <a:rPr lang="en-US" sz="2053" spc="16">
                <a:solidFill>
                  <a:srgbClr val="010101"/>
                </a:solidFill>
                <a:latin typeface="Montserrat Light"/>
                <a:ea typeface="Montserrat Light"/>
                <a:cs typeface="Montserrat Light"/>
                <a:sym typeface="Montserrat Light"/>
              </a:rPr>
              <a:t>Computer and communication engineering</a:t>
            </a:r>
          </a:p>
        </p:txBody>
      </p:sp>
      <p:sp>
        <p:nvSpPr>
          <p:cNvPr name="TextBox 35" id="35"/>
          <p:cNvSpPr txBox="true"/>
          <p:nvPr/>
        </p:nvSpPr>
        <p:spPr>
          <a:xfrm rot="0">
            <a:off x="13773920" y="2867145"/>
            <a:ext cx="2984560" cy="417941"/>
          </a:xfrm>
          <a:prstGeom prst="rect">
            <a:avLst/>
          </a:prstGeom>
        </p:spPr>
        <p:txBody>
          <a:bodyPr anchor="t" rtlCol="false" tIns="0" lIns="0" bIns="0" rIns="0">
            <a:spAutoFit/>
          </a:bodyPr>
          <a:lstStyle/>
          <a:p>
            <a:pPr algn="l">
              <a:lnSpc>
                <a:spcPts val="3358"/>
              </a:lnSpc>
            </a:pPr>
            <a:r>
              <a:rPr lang="en-US" sz="2416" spc="-48" b="true">
                <a:solidFill>
                  <a:srgbClr val="010101"/>
                </a:solidFill>
                <a:latin typeface="Montserrat Light Bold"/>
                <a:ea typeface="Montserrat Light Bold"/>
                <a:cs typeface="Montserrat Light Bold"/>
                <a:sym typeface="Montserrat Light Bold"/>
              </a:rPr>
              <a:t>Abdallah saad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97716" y="2771535"/>
            <a:ext cx="9489141" cy="7004399"/>
          </a:xfrm>
          <a:custGeom>
            <a:avLst/>
            <a:gdLst/>
            <a:ahLst/>
            <a:cxnLst/>
            <a:rect r="r" b="b" t="t" l="l"/>
            <a:pathLst>
              <a:path h="7004399" w="9489141">
                <a:moveTo>
                  <a:pt x="0" y="0"/>
                </a:moveTo>
                <a:lnTo>
                  <a:pt x="9489141" y="0"/>
                </a:lnTo>
                <a:lnTo>
                  <a:pt x="9489141" y="7004399"/>
                </a:lnTo>
                <a:lnTo>
                  <a:pt x="0" y="7004399"/>
                </a:lnTo>
                <a:lnTo>
                  <a:pt x="0" y="0"/>
                </a:lnTo>
                <a:close/>
              </a:path>
            </a:pathLst>
          </a:custGeom>
          <a:blipFill>
            <a:blip r:embed="rId4"/>
            <a:stretch>
              <a:fillRect l="-306" t="-17897" r="0" b="-3711"/>
            </a:stretch>
          </a:blipFill>
        </p:spPr>
      </p:sp>
      <p:sp>
        <p:nvSpPr>
          <p:cNvPr name="TextBox 5" id="5"/>
          <p:cNvSpPr txBox="true"/>
          <p:nvPr/>
        </p:nvSpPr>
        <p:spPr>
          <a:xfrm rot="0">
            <a:off x="5045356" y="1028700"/>
            <a:ext cx="8197288" cy="824609"/>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RANDOM FOREST</a:t>
            </a:r>
          </a:p>
        </p:txBody>
      </p:sp>
      <p:sp>
        <p:nvSpPr>
          <p:cNvPr name="TextBox 6" id="6"/>
          <p:cNvSpPr txBox="true"/>
          <p:nvPr/>
        </p:nvSpPr>
        <p:spPr>
          <a:xfrm rot="0">
            <a:off x="0" y="1948575"/>
            <a:ext cx="5947979" cy="1645920"/>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REGRESSION</a:t>
            </a:r>
          </a:p>
          <a:p>
            <a:pPr algn="ctr">
              <a:lnSpc>
                <a:spcPts val="6451"/>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47979" y="3003909"/>
            <a:ext cx="8323653" cy="7010169"/>
          </a:xfrm>
          <a:custGeom>
            <a:avLst/>
            <a:gdLst/>
            <a:ahLst/>
            <a:cxnLst/>
            <a:rect r="r" b="b" t="t" l="l"/>
            <a:pathLst>
              <a:path h="7010169" w="8323653">
                <a:moveTo>
                  <a:pt x="0" y="0"/>
                </a:moveTo>
                <a:lnTo>
                  <a:pt x="8323653" y="0"/>
                </a:lnTo>
                <a:lnTo>
                  <a:pt x="8323653" y="7010169"/>
                </a:lnTo>
                <a:lnTo>
                  <a:pt x="0" y="7010169"/>
                </a:lnTo>
                <a:lnTo>
                  <a:pt x="0" y="0"/>
                </a:lnTo>
                <a:close/>
              </a:path>
            </a:pathLst>
          </a:custGeom>
          <a:blipFill>
            <a:blip r:embed="rId4"/>
            <a:stretch>
              <a:fillRect l="0" t="-3058" r="0" b="-3058"/>
            </a:stretch>
          </a:blipFill>
        </p:spPr>
      </p:sp>
      <p:sp>
        <p:nvSpPr>
          <p:cNvPr name="TextBox 5" id="5"/>
          <p:cNvSpPr txBox="true"/>
          <p:nvPr/>
        </p:nvSpPr>
        <p:spPr>
          <a:xfrm rot="0">
            <a:off x="5045356" y="1028700"/>
            <a:ext cx="8197288" cy="1642984"/>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NEURAL NETWORK</a:t>
            </a:r>
          </a:p>
          <a:p>
            <a:pPr algn="ctr" marL="0" indent="0" lvl="0">
              <a:lnSpc>
                <a:spcPts val="6451"/>
              </a:lnSpc>
              <a:spcBef>
                <a:spcPct val="0"/>
              </a:spcBef>
            </a:pPr>
          </a:p>
        </p:txBody>
      </p:sp>
      <p:sp>
        <p:nvSpPr>
          <p:cNvPr name="TextBox 6" id="6"/>
          <p:cNvSpPr txBox="true"/>
          <p:nvPr/>
        </p:nvSpPr>
        <p:spPr>
          <a:xfrm rot="0">
            <a:off x="0" y="1948575"/>
            <a:ext cx="5947979" cy="826770"/>
          </a:xfrm>
          <a:prstGeom prst="rect">
            <a:avLst/>
          </a:prstGeom>
        </p:spPr>
        <p:txBody>
          <a:bodyPr anchor="t" rtlCol="false" tIns="0" lIns="0" bIns="0" rIns="0">
            <a:spAutoFit/>
          </a:bodyPr>
          <a:lstStyle/>
          <a:p>
            <a:pPr algn="ctr">
              <a:lnSpc>
                <a:spcPts val="6451"/>
              </a:lnSpc>
              <a:spcBef>
                <a:spcPct val="0"/>
              </a:spcBef>
            </a:pPr>
            <a:r>
              <a:rPr lang="en-US" b="true" sz="5376">
                <a:solidFill>
                  <a:srgbClr val="FFFFFF"/>
                </a:solidFill>
                <a:latin typeface="Now Bold"/>
                <a:ea typeface="Now Bold"/>
                <a:cs typeface="Now Bold"/>
                <a:sym typeface="Now Bold"/>
              </a:rPr>
              <a:t>CLASSIFICATION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13510" y="3426386"/>
            <a:ext cx="11978708" cy="5831914"/>
          </a:xfrm>
          <a:custGeom>
            <a:avLst/>
            <a:gdLst/>
            <a:ahLst/>
            <a:cxnLst/>
            <a:rect r="r" b="b" t="t" l="l"/>
            <a:pathLst>
              <a:path h="5831914" w="11978708">
                <a:moveTo>
                  <a:pt x="0" y="0"/>
                </a:moveTo>
                <a:lnTo>
                  <a:pt x="11978707" y="0"/>
                </a:lnTo>
                <a:lnTo>
                  <a:pt x="11978707" y="5831914"/>
                </a:lnTo>
                <a:lnTo>
                  <a:pt x="0" y="5831914"/>
                </a:lnTo>
                <a:lnTo>
                  <a:pt x="0" y="0"/>
                </a:lnTo>
                <a:close/>
              </a:path>
            </a:pathLst>
          </a:custGeom>
          <a:blipFill>
            <a:blip r:embed="rId4"/>
            <a:stretch>
              <a:fillRect l="0" t="0" r="-2682" b="0"/>
            </a:stretch>
          </a:blipFill>
        </p:spPr>
      </p:sp>
      <p:sp>
        <p:nvSpPr>
          <p:cNvPr name="TextBox 5" id="5"/>
          <p:cNvSpPr txBox="true"/>
          <p:nvPr/>
        </p:nvSpPr>
        <p:spPr>
          <a:xfrm rot="0">
            <a:off x="5045356" y="1028700"/>
            <a:ext cx="8197288" cy="1642984"/>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NEURAL NETWORK</a:t>
            </a:r>
          </a:p>
          <a:p>
            <a:pPr algn="ctr" marL="0" indent="0" lvl="0">
              <a:lnSpc>
                <a:spcPts val="6451"/>
              </a:lnSpc>
              <a:spcBef>
                <a:spcPct val="0"/>
              </a:spcBef>
            </a:pPr>
          </a:p>
        </p:txBody>
      </p:sp>
      <p:sp>
        <p:nvSpPr>
          <p:cNvPr name="TextBox 6" id="6"/>
          <p:cNvSpPr txBox="true"/>
          <p:nvPr/>
        </p:nvSpPr>
        <p:spPr>
          <a:xfrm rot="0">
            <a:off x="0" y="1948575"/>
            <a:ext cx="5947979" cy="826770"/>
          </a:xfrm>
          <a:prstGeom prst="rect">
            <a:avLst/>
          </a:prstGeom>
        </p:spPr>
        <p:txBody>
          <a:bodyPr anchor="t" rtlCol="false" tIns="0" lIns="0" bIns="0" rIns="0">
            <a:spAutoFit/>
          </a:bodyPr>
          <a:lstStyle/>
          <a:p>
            <a:pPr algn="ctr">
              <a:lnSpc>
                <a:spcPts val="6451"/>
              </a:lnSpc>
              <a:spcBef>
                <a:spcPct val="0"/>
              </a:spcBef>
            </a:pPr>
            <a:r>
              <a:rPr lang="en-US" b="true" sz="5376">
                <a:solidFill>
                  <a:srgbClr val="FFFFFF"/>
                </a:solidFill>
                <a:latin typeface="Now Bold"/>
                <a:ea typeface="Now Bold"/>
                <a:cs typeface="Now Bold"/>
                <a:sym typeface="Now Bold"/>
              </a:rPr>
              <a:t>CLASSIFICATION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97716" y="2771535"/>
            <a:ext cx="8159877" cy="7048504"/>
          </a:xfrm>
          <a:custGeom>
            <a:avLst/>
            <a:gdLst/>
            <a:ahLst/>
            <a:cxnLst/>
            <a:rect r="r" b="b" t="t" l="l"/>
            <a:pathLst>
              <a:path h="7048504" w="8159877">
                <a:moveTo>
                  <a:pt x="0" y="0"/>
                </a:moveTo>
                <a:lnTo>
                  <a:pt x="8159877" y="0"/>
                </a:lnTo>
                <a:lnTo>
                  <a:pt x="8159877" y="7048504"/>
                </a:lnTo>
                <a:lnTo>
                  <a:pt x="0" y="7048504"/>
                </a:lnTo>
                <a:lnTo>
                  <a:pt x="0" y="0"/>
                </a:lnTo>
                <a:close/>
              </a:path>
            </a:pathLst>
          </a:custGeom>
          <a:blipFill>
            <a:blip r:embed="rId4"/>
            <a:stretch>
              <a:fillRect l="0" t="0" r="-11600" b="0"/>
            </a:stretch>
          </a:blipFill>
        </p:spPr>
      </p:sp>
      <p:sp>
        <p:nvSpPr>
          <p:cNvPr name="TextBox 5" id="5"/>
          <p:cNvSpPr txBox="true"/>
          <p:nvPr/>
        </p:nvSpPr>
        <p:spPr>
          <a:xfrm rot="0">
            <a:off x="5045356" y="1028700"/>
            <a:ext cx="8197288" cy="1642984"/>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NEURAL NETWORK</a:t>
            </a:r>
          </a:p>
          <a:p>
            <a:pPr algn="ctr" marL="0" indent="0" lvl="0">
              <a:lnSpc>
                <a:spcPts val="6451"/>
              </a:lnSpc>
              <a:spcBef>
                <a:spcPct val="0"/>
              </a:spcBef>
            </a:pPr>
          </a:p>
        </p:txBody>
      </p:sp>
      <p:sp>
        <p:nvSpPr>
          <p:cNvPr name="TextBox 6" id="6"/>
          <p:cNvSpPr txBox="true"/>
          <p:nvPr/>
        </p:nvSpPr>
        <p:spPr>
          <a:xfrm rot="0">
            <a:off x="0" y="1948575"/>
            <a:ext cx="5947979" cy="1645920"/>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REGRESSION</a:t>
            </a:r>
          </a:p>
          <a:p>
            <a:pPr algn="ctr">
              <a:lnSpc>
                <a:spcPts val="6451"/>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756543" y="3594495"/>
            <a:ext cx="10979652" cy="5395983"/>
          </a:xfrm>
          <a:custGeom>
            <a:avLst/>
            <a:gdLst/>
            <a:ahLst/>
            <a:cxnLst/>
            <a:rect r="r" b="b" t="t" l="l"/>
            <a:pathLst>
              <a:path h="5395983" w="10979652">
                <a:moveTo>
                  <a:pt x="0" y="0"/>
                </a:moveTo>
                <a:lnTo>
                  <a:pt x="10979652" y="0"/>
                </a:lnTo>
                <a:lnTo>
                  <a:pt x="10979652" y="5395983"/>
                </a:lnTo>
                <a:lnTo>
                  <a:pt x="0" y="5395983"/>
                </a:lnTo>
                <a:lnTo>
                  <a:pt x="0" y="0"/>
                </a:lnTo>
                <a:close/>
              </a:path>
            </a:pathLst>
          </a:custGeom>
          <a:blipFill>
            <a:blip r:embed="rId4"/>
            <a:stretch>
              <a:fillRect l="0" t="0" r="0" b="0"/>
            </a:stretch>
          </a:blipFill>
        </p:spPr>
      </p:sp>
      <p:sp>
        <p:nvSpPr>
          <p:cNvPr name="TextBox 5" id="5"/>
          <p:cNvSpPr txBox="true"/>
          <p:nvPr/>
        </p:nvSpPr>
        <p:spPr>
          <a:xfrm rot="0">
            <a:off x="5045356" y="1028700"/>
            <a:ext cx="8197288" cy="1642984"/>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NEURAL NETWORK</a:t>
            </a:r>
          </a:p>
          <a:p>
            <a:pPr algn="ctr" marL="0" indent="0" lvl="0">
              <a:lnSpc>
                <a:spcPts val="6451"/>
              </a:lnSpc>
              <a:spcBef>
                <a:spcPct val="0"/>
              </a:spcBef>
            </a:pPr>
          </a:p>
        </p:txBody>
      </p:sp>
      <p:sp>
        <p:nvSpPr>
          <p:cNvPr name="TextBox 6" id="6"/>
          <p:cNvSpPr txBox="true"/>
          <p:nvPr/>
        </p:nvSpPr>
        <p:spPr>
          <a:xfrm rot="0">
            <a:off x="0" y="1948575"/>
            <a:ext cx="5947979" cy="1645920"/>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REGRESSION</a:t>
            </a:r>
          </a:p>
          <a:p>
            <a:pPr algn="ctr">
              <a:lnSpc>
                <a:spcPts val="6451"/>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45356" y="2999121"/>
            <a:ext cx="10068384" cy="6259179"/>
          </a:xfrm>
          <a:custGeom>
            <a:avLst/>
            <a:gdLst/>
            <a:ahLst/>
            <a:cxnLst/>
            <a:rect r="r" b="b" t="t" l="l"/>
            <a:pathLst>
              <a:path h="6259179" w="10068384">
                <a:moveTo>
                  <a:pt x="0" y="0"/>
                </a:moveTo>
                <a:lnTo>
                  <a:pt x="10068384" y="0"/>
                </a:lnTo>
                <a:lnTo>
                  <a:pt x="10068384" y="6259179"/>
                </a:lnTo>
                <a:lnTo>
                  <a:pt x="0" y="6259179"/>
                </a:lnTo>
                <a:lnTo>
                  <a:pt x="0" y="0"/>
                </a:lnTo>
                <a:close/>
              </a:path>
            </a:pathLst>
          </a:custGeom>
          <a:blipFill>
            <a:blip r:embed="rId4"/>
            <a:stretch>
              <a:fillRect l="0" t="0" r="0" b="0"/>
            </a:stretch>
          </a:blipFill>
        </p:spPr>
      </p:sp>
      <p:sp>
        <p:nvSpPr>
          <p:cNvPr name="TextBox 5" id="5"/>
          <p:cNvSpPr txBox="true"/>
          <p:nvPr/>
        </p:nvSpPr>
        <p:spPr>
          <a:xfrm rot="0">
            <a:off x="5045356" y="1028700"/>
            <a:ext cx="8197288" cy="824609"/>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SVM</a:t>
            </a:r>
          </a:p>
        </p:txBody>
      </p:sp>
      <p:sp>
        <p:nvSpPr>
          <p:cNvPr name="TextBox 6" id="6"/>
          <p:cNvSpPr txBox="true"/>
          <p:nvPr/>
        </p:nvSpPr>
        <p:spPr>
          <a:xfrm rot="0">
            <a:off x="0" y="1948575"/>
            <a:ext cx="5947979" cy="826770"/>
          </a:xfrm>
          <a:prstGeom prst="rect">
            <a:avLst/>
          </a:prstGeom>
        </p:spPr>
        <p:txBody>
          <a:bodyPr anchor="t" rtlCol="false" tIns="0" lIns="0" bIns="0" rIns="0">
            <a:spAutoFit/>
          </a:bodyPr>
          <a:lstStyle/>
          <a:p>
            <a:pPr algn="ctr">
              <a:lnSpc>
                <a:spcPts val="6451"/>
              </a:lnSpc>
              <a:spcBef>
                <a:spcPct val="0"/>
              </a:spcBef>
            </a:pPr>
            <a:r>
              <a:rPr lang="en-US" b="true" sz="5376">
                <a:solidFill>
                  <a:srgbClr val="FFFFFF"/>
                </a:solidFill>
                <a:latin typeface="Now Bold"/>
                <a:ea typeface="Now Bold"/>
                <a:cs typeface="Now Bold"/>
                <a:sym typeface="Now Bold"/>
              </a:rPr>
              <a:t>CLASSIFICATION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45356" y="2999121"/>
            <a:ext cx="10043213" cy="6259179"/>
          </a:xfrm>
          <a:custGeom>
            <a:avLst/>
            <a:gdLst/>
            <a:ahLst/>
            <a:cxnLst/>
            <a:rect r="r" b="b" t="t" l="l"/>
            <a:pathLst>
              <a:path h="6259179" w="10043213">
                <a:moveTo>
                  <a:pt x="0" y="0"/>
                </a:moveTo>
                <a:lnTo>
                  <a:pt x="10043213" y="0"/>
                </a:lnTo>
                <a:lnTo>
                  <a:pt x="10043213" y="6259179"/>
                </a:lnTo>
                <a:lnTo>
                  <a:pt x="0" y="6259179"/>
                </a:lnTo>
                <a:lnTo>
                  <a:pt x="0" y="0"/>
                </a:lnTo>
                <a:close/>
              </a:path>
            </a:pathLst>
          </a:custGeom>
          <a:blipFill>
            <a:blip r:embed="rId4"/>
            <a:stretch>
              <a:fillRect l="0" t="0" r="0" b="0"/>
            </a:stretch>
          </a:blipFill>
        </p:spPr>
      </p:sp>
      <p:sp>
        <p:nvSpPr>
          <p:cNvPr name="TextBox 5" id="5"/>
          <p:cNvSpPr txBox="true"/>
          <p:nvPr/>
        </p:nvSpPr>
        <p:spPr>
          <a:xfrm rot="0">
            <a:off x="5045356" y="1028700"/>
            <a:ext cx="8197288" cy="824609"/>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SVM</a:t>
            </a:r>
          </a:p>
        </p:txBody>
      </p:sp>
      <p:sp>
        <p:nvSpPr>
          <p:cNvPr name="TextBox 6" id="6"/>
          <p:cNvSpPr txBox="true"/>
          <p:nvPr/>
        </p:nvSpPr>
        <p:spPr>
          <a:xfrm rot="0">
            <a:off x="0" y="1948575"/>
            <a:ext cx="5947979" cy="1645920"/>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REGRESSION</a:t>
            </a:r>
          </a:p>
          <a:p>
            <a:pPr algn="ctr">
              <a:lnSpc>
                <a:spcPts val="6451"/>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55286" y="3283273"/>
            <a:ext cx="9419717" cy="5809722"/>
          </a:xfrm>
          <a:custGeom>
            <a:avLst/>
            <a:gdLst/>
            <a:ahLst/>
            <a:cxnLst/>
            <a:rect r="r" b="b" t="t" l="l"/>
            <a:pathLst>
              <a:path h="5809722" w="9419717">
                <a:moveTo>
                  <a:pt x="0" y="0"/>
                </a:moveTo>
                <a:lnTo>
                  <a:pt x="9419717" y="0"/>
                </a:lnTo>
                <a:lnTo>
                  <a:pt x="9419717" y="5809722"/>
                </a:lnTo>
                <a:lnTo>
                  <a:pt x="0" y="5809722"/>
                </a:lnTo>
                <a:lnTo>
                  <a:pt x="0" y="0"/>
                </a:lnTo>
                <a:close/>
              </a:path>
            </a:pathLst>
          </a:custGeom>
          <a:blipFill>
            <a:blip r:embed="rId4"/>
            <a:stretch>
              <a:fillRect l="0" t="-404" r="0" b="-404"/>
            </a:stretch>
          </a:blipFill>
        </p:spPr>
      </p:sp>
      <p:sp>
        <p:nvSpPr>
          <p:cNvPr name="TextBox 5" id="5"/>
          <p:cNvSpPr txBox="true"/>
          <p:nvPr/>
        </p:nvSpPr>
        <p:spPr>
          <a:xfrm rot="0">
            <a:off x="5045356" y="714778"/>
            <a:ext cx="8197288" cy="2467593"/>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COMPARISON BETWEEN MODELS</a:t>
            </a:r>
          </a:p>
          <a:p>
            <a:pPr algn="ctr" marL="0" indent="0" lvl="0">
              <a:lnSpc>
                <a:spcPts val="6451"/>
              </a:lnSpc>
              <a:spcBef>
                <a:spcPct val="0"/>
              </a:spcBef>
            </a:pPr>
          </a:p>
        </p:txBody>
      </p:sp>
      <p:sp>
        <p:nvSpPr>
          <p:cNvPr name="TextBox 6" id="6"/>
          <p:cNvSpPr txBox="true"/>
          <p:nvPr/>
        </p:nvSpPr>
        <p:spPr>
          <a:xfrm rot="0">
            <a:off x="1028700" y="5524283"/>
            <a:ext cx="5947979" cy="663851"/>
          </a:xfrm>
          <a:prstGeom prst="rect">
            <a:avLst/>
          </a:prstGeom>
        </p:spPr>
        <p:txBody>
          <a:bodyPr anchor="t" rtlCol="false" tIns="0" lIns="0" bIns="0" rIns="0">
            <a:spAutoFit/>
          </a:bodyPr>
          <a:lstStyle/>
          <a:p>
            <a:pPr algn="l" marL="0" indent="0" lvl="0">
              <a:lnSpc>
                <a:spcPts val="5251"/>
              </a:lnSpc>
              <a:spcBef>
                <a:spcPct val="0"/>
              </a:spcBef>
            </a:pPr>
            <a:r>
              <a:rPr lang="en-US" b="true" sz="4376" strike="noStrike" u="none">
                <a:solidFill>
                  <a:srgbClr val="FFFFFF"/>
                </a:solidFill>
                <a:latin typeface="Now Bold"/>
                <a:ea typeface="Now Bold"/>
                <a:cs typeface="Now Bold"/>
                <a:sym typeface="Now Bold"/>
              </a:rPr>
              <a:t>ACCURACY</a:t>
            </a:r>
          </a:p>
        </p:txBody>
      </p:sp>
      <p:sp>
        <p:nvSpPr>
          <p:cNvPr name="Freeform 7" id="7"/>
          <p:cNvSpPr/>
          <p:nvPr/>
        </p:nvSpPr>
        <p:spPr>
          <a:xfrm flipH="false" flipV="false" rot="5400000">
            <a:off x="13213797" y="3019152"/>
            <a:ext cx="1697987" cy="2024426"/>
          </a:xfrm>
          <a:custGeom>
            <a:avLst/>
            <a:gdLst/>
            <a:ahLst/>
            <a:cxnLst/>
            <a:rect r="r" b="b" t="t" l="l"/>
            <a:pathLst>
              <a:path h="2024426" w="1697987">
                <a:moveTo>
                  <a:pt x="0" y="0"/>
                </a:moveTo>
                <a:lnTo>
                  <a:pt x="1697987" y="0"/>
                </a:lnTo>
                <a:lnTo>
                  <a:pt x="1697987" y="2024426"/>
                </a:lnTo>
                <a:lnTo>
                  <a:pt x="0" y="2024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04515" y="3907155"/>
            <a:ext cx="16814494" cy="2472690"/>
          </a:xfrm>
          <a:prstGeom prst="rect">
            <a:avLst/>
          </a:prstGeom>
        </p:spPr>
        <p:txBody>
          <a:bodyPr anchor="t" rtlCol="false" tIns="0" lIns="0" bIns="0" rIns="0">
            <a:spAutoFit/>
          </a:bodyPr>
          <a:lstStyle/>
          <a:p>
            <a:pPr algn="ctr">
              <a:lnSpc>
                <a:spcPts val="6451"/>
              </a:lnSpc>
            </a:pPr>
            <a:r>
              <a:rPr lang="en-US" b="true" sz="5376">
                <a:solidFill>
                  <a:srgbClr val="E6E6A4"/>
                </a:solidFill>
                <a:latin typeface="Now Bold"/>
                <a:ea typeface="Now Bold"/>
                <a:cs typeface="Now Bold"/>
                <a:sym typeface="Now Bold"/>
              </a:rPr>
              <a:t>RANDOM FOREST IS THE BEST ONE FOR CLASSIFACATION</a:t>
            </a:r>
          </a:p>
          <a:p>
            <a:pPr algn="ctr" rtl="true">
              <a:lnSpc>
                <a:spcPts val="6451"/>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188251" y="3448578"/>
            <a:ext cx="9344153" cy="5809722"/>
          </a:xfrm>
          <a:custGeom>
            <a:avLst/>
            <a:gdLst/>
            <a:ahLst/>
            <a:cxnLst/>
            <a:rect r="r" b="b" t="t" l="l"/>
            <a:pathLst>
              <a:path h="5809722" w="9344153">
                <a:moveTo>
                  <a:pt x="0" y="0"/>
                </a:moveTo>
                <a:lnTo>
                  <a:pt x="9344153" y="0"/>
                </a:lnTo>
                <a:lnTo>
                  <a:pt x="9344153" y="5809722"/>
                </a:lnTo>
                <a:lnTo>
                  <a:pt x="0" y="5809722"/>
                </a:lnTo>
                <a:lnTo>
                  <a:pt x="0" y="0"/>
                </a:lnTo>
                <a:close/>
              </a:path>
            </a:pathLst>
          </a:custGeom>
          <a:blipFill>
            <a:blip r:embed="rId4"/>
            <a:stretch>
              <a:fillRect l="0" t="0" r="0" b="0"/>
            </a:stretch>
          </a:blipFill>
        </p:spPr>
      </p:sp>
      <p:sp>
        <p:nvSpPr>
          <p:cNvPr name="TextBox 5" id="5"/>
          <p:cNvSpPr txBox="true"/>
          <p:nvPr/>
        </p:nvSpPr>
        <p:spPr>
          <a:xfrm rot="0">
            <a:off x="5045356" y="714778"/>
            <a:ext cx="8197288" cy="2467593"/>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COMPARISON BETWEEN MODELS</a:t>
            </a:r>
          </a:p>
          <a:p>
            <a:pPr algn="ctr" marL="0" indent="0" lvl="0">
              <a:lnSpc>
                <a:spcPts val="6451"/>
              </a:lnSpc>
              <a:spcBef>
                <a:spcPct val="0"/>
              </a:spcBef>
            </a:pPr>
          </a:p>
        </p:txBody>
      </p:sp>
      <p:sp>
        <p:nvSpPr>
          <p:cNvPr name="TextBox 6" id="6"/>
          <p:cNvSpPr txBox="true"/>
          <p:nvPr/>
        </p:nvSpPr>
        <p:spPr>
          <a:xfrm rot="0">
            <a:off x="1028700" y="5016212"/>
            <a:ext cx="6508065" cy="1337227"/>
          </a:xfrm>
          <a:prstGeom prst="rect">
            <a:avLst/>
          </a:prstGeom>
        </p:spPr>
        <p:txBody>
          <a:bodyPr anchor="t" rtlCol="false" tIns="0" lIns="0" bIns="0" rIns="0">
            <a:spAutoFit/>
          </a:bodyPr>
          <a:lstStyle/>
          <a:p>
            <a:pPr algn="l" marL="0" indent="0" lvl="0">
              <a:lnSpc>
                <a:spcPts val="5251"/>
              </a:lnSpc>
              <a:spcBef>
                <a:spcPct val="0"/>
              </a:spcBef>
            </a:pPr>
            <a:r>
              <a:rPr lang="en-US" b="true" sz="4376" strike="noStrike" u="none">
                <a:solidFill>
                  <a:srgbClr val="FFFFFF"/>
                </a:solidFill>
                <a:latin typeface="Now Bold"/>
                <a:ea typeface="Now Bold"/>
                <a:cs typeface="Now Bold"/>
                <a:sym typeface="Now Bold"/>
              </a:rPr>
              <a:t>MEAN SQUARED ERROR</a:t>
            </a:r>
          </a:p>
        </p:txBody>
      </p:sp>
      <p:sp>
        <p:nvSpPr>
          <p:cNvPr name="Freeform 7" id="7"/>
          <p:cNvSpPr/>
          <p:nvPr/>
        </p:nvSpPr>
        <p:spPr>
          <a:xfrm flipH="false" flipV="false" rot="5400000">
            <a:off x="13671198" y="3212786"/>
            <a:ext cx="1697987" cy="2024426"/>
          </a:xfrm>
          <a:custGeom>
            <a:avLst/>
            <a:gdLst/>
            <a:ahLst/>
            <a:cxnLst/>
            <a:rect r="r" b="b" t="t" l="l"/>
            <a:pathLst>
              <a:path h="2024426" w="1697987">
                <a:moveTo>
                  <a:pt x="0" y="0"/>
                </a:moveTo>
                <a:lnTo>
                  <a:pt x="1697987" y="0"/>
                </a:lnTo>
                <a:lnTo>
                  <a:pt x="1697987" y="2024426"/>
                </a:lnTo>
                <a:lnTo>
                  <a:pt x="0" y="2024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TextBox 2" id="2"/>
          <p:cNvSpPr txBox="true"/>
          <p:nvPr/>
        </p:nvSpPr>
        <p:spPr>
          <a:xfrm rot="0">
            <a:off x="1028700" y="1228019"/>
            <a:ext cx="7403226" cy="972833"/>
          </a:xfrm>
          <a:prstGeom prst="rect">
            <a:avLst/>
          </a:prstGeom>
        </p:spPr>
        <p:txBody>
          <a:bodyPr anchor="t" rtlCol="false" tIns="0" lIns="0" bIns="0" rIns="0">
            <a:spAutoFit/>
          </a:bodyPr>
          <a:lstStyle/>
          <a:p>
            <a:pPr algn="l" marL="0" indent="0" lvl="0">
              <a:lnSpc>
                <a:spcPts val="7490"/>
              </a:lnSpc>
              <a:spcBef>
                <a:spcPct val="0"/>
              </a:spcBef>
            </a:pPr>
            <a:r>
              <a:rPr lang="en-US" sz="7000">
                <a:solidFill>
                  <a:srgbClr val="FFFFFF"/>
                </a:solidFill>
                <a:latin typeface="Garet ExtraBold"/>
                <a:ea typeface="Garet ExtraBold"/>
                <a:cs typeface="Garet ExtraBold"/>
                <a:sym typeface="Garet ExtraBold"/>
              </a:rPr>
              <a:t>MISION</a:t>
            </a:r>
          </a:p>
        </p:txBody>
      </p:sp>
      <p:grpSp>
        <p:nvGrpSpPr>
          <p:cNvPr name="Group 3" id="3"/>
          <p:cNvGrpSpPr/>
          <p:nvPr/>
        </p:nvGrpSpPr>
        <p:grpSpPr>
          <a:xfrm rot="85255">
            <a:off x="10113617" y="422676"/>
            <a:ext cx="8424491" cy="9370782"/>
            <a:chOff x="687070" y="247650"/>
            <a:chExt cx="11148060" cy="12400280"/>
          </a:xfrm>
        </p:grpSpPr>
        <p:sp>
          <p:nvSpPr>
            <p:cNvPr name="Freeform 4" id="4"/>
            <p:cNvSpPr/>
            <p:nvPr/>
          </p:nvSpPr>
          <p:spPr>
            <a:xfrm flipH="false" flipV="false" rot="0">
              <a:off x="0" y="0"/>
              <a:ext cx="11148060" cy="12400280"/>
            </a:xfrm>
            <a:custGeom>
              <a:avLst/>
              <a:gdLst/>
              <a:ahLst/>
              <a:cxnLst/>
              <a:rect r="r" b="b" t="t" l="l"/>
              <a:pathLst>
                <a:path h="12400280" w="1114806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0"/>
                    <a:pt x="2499360" y="12005310"/>
                    <a:pt x="4248150" y="12081510"/>
                  </a:cubicBezTo>
                  <a:cubicBezTo>
                    <a:pt x="7001510" y="12400280"/>
                    <a:pt x="9088120" y="10502900"/>
                    <a:pt x="10118090" y="8309610"/>
                  </a:cubicBezTo>
                  <a:cubicBezTo>
                    <a:pt x="11148061" y="6116320"/>
                    <a:pt x="10782300" y="3361690"/>
                    <a:pt x="9215120" y="1497330"/>
                  </a:cubicBezTo>
                  <a:close/>
                </a:path>
              </a:pathLst>
            </a:custGeom>
            <a:blipFill>
              <a:blip r:embed="rId2"/>
              <a:stretch>
                <a:fillRect l="-37911" t="0" r="-37911" b="0"/>
              </a:stretch>
            </a:blipFill>
          </p:spPr>
        </p:sp>
      </p:grpSp>
      <p:sp>
        <p:nvSpPr>
          <p:cNvPr name="Freeform 5" id="5"/>
          <p:cNvSpPr/>
          <p:nvPr/>
        </p:nvSpPr>
        <p:spPr>
          <a:xfrm flipH="false" flipV="false" rot="-2074149">
            <a:off x="7476427" y="3980704"/>
            <a:ext cx="20881676" cy="7099770"/>
          </a:xfrm>
          <a:custGeom>
            <a:avLst/>
            <a:gdLst/>
            <a:ahLst/>
            <a:cxnLst/>
            <a:rect r="r" b="b" t="t" l="l"/>
            <a:pathLst>
              <a:path h="7099770" w="20881676">
                <a:moveTo>
                  <a:pt x="0" y="0"/>
                </a:moveTo>
                <a:lnTo>
                  <a:pt x="20881676" y="0"/>
                </a:lnTo>
                <a:lnTo>
                  <a:pt x="20881676" y="7099770"/>
                </a:lnTo>
                <a:lnTo>
                  <a:pt x="0" y="7099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96650" y="3319820"/>
            <a:ext cx="9402079" cy="4763770"/>
          </a:xfrm>
          <a:prstGeom prst="rect">
            <a:avLst/>
          </a:prstGeom>
        </p:spPr>
        <p:txBody>
          <a:bodyPr anchor="t" rtlCol="false" tIns="0" lIns="0" bIns="0" rIns="0">
            <a:spAutoFit/>
          </a:bodyPr>
          <a:lstStyle/>
          <a:p>
            <a:pPr algn="l">
              <a:lnSpc>
                <a:spcPts val="3769"/>
              </a:lnSpc>
              <a:spcBef>
                <a:spcPct val="0"/>
              </a:spcBef>
            </a:pPr>
            <a:r>
              <a:rPr lang="en-US" b="true" sz="2899">
                <a:solidFill>
                  <a:srgbClr val="FFFFFF"/>
                </a:solidFill>
                <a:latin typeface="Open Sauce Bold"/>
                <a:ea typeface="Open Sauce Bold"/>
                <a:cs typeface="Open Sauce Bold"/>
                <a:sym typeface="Open Sauce Bold"/>
              </a:rPr>
              <a:t>My mission in this project is to leverage the power of machine learning and data visualization to assist football scouts in efficiently identifying top-performing players across the top 5 leagues. By providing a user-friendly interface and insightful visualizations through Power BI, this project aims to simplify the scouting process, enabling clubs to make data-driven decisions when selecting players based on their unique requirements and performance metrics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22219" y="3132145"/>
            <a:ext cx="9328839" cy="5820933"/>
          </a:xfrm>
          <a:custGeom>
            <a:avLst/>
            <a:gdLst/>
            <a:ahLst/>
            <a:cxnLst/>
            <a:rect r="r" b="b" t="t" l="l"/>
            <a:pathLst>
              <a:path h="5820933" w="9328839">
                <a:moveTo>
                  <a:pt x="0" y="0"/>
                </a:moveTo>
                <a:lnTo>
                  <a:pt x="9328839" y="0"/>
                </a:lnTo>
                <a:lnTo>
                  <a:pt x="9328839" y="5820932"/>
                </a:lnTo>
                <a:lnTo>
                  <a:pt x="0" y="5820932"/>
                </a:lnTo>
                <a:lnTo>
                  <a:pt x="0" y="0"/>
                </a:lnTo>
                <a:close/>
              </a:path>
            </a:pathLst>
          </a:custGeom>
          <a:blipFill>
            <a:blip r:embed="rId4"/>
            <a:stretch>
              <a:fillRect l="0" t="0" r="0" b="0"/>
            </a:stretch>
          </a:blipFill>
        </p:spPr>
      </p:sp>
      <p:sp>
        <p:nvSpPr>
          <p:cNvPr name="TextBox 5" id="5"/>
          <p:cNvSpPr txBox="true"/>
          <p:nvPr/>
        </p:nvSpPr>
        <p:spPr>
          <a:xfrm rot="0">
            <a:off x="5045356" y="714778"/>
            <a:ext cx="8197288" cy="2467593"/>
          </a:xfrm>
          <a:prstGeom prst="rect">
            <a:avLst/>
          </a:prstGeom>
        </p:spPr>
        <p:txBody>
          <a:bodyPr anchor="t" rtlCol="false" tIns="0" lIns="0" bIns="0" rIns="0">
            <a:spAutoFit/>
          </a:bodyPr>
          <a:lstStyle/>
          <a:p>
            <a:pPr algn="ctr">
              <a:lnSpc>
                <a:spcPts val="6451"/>
              </a:lnSpc>
            </a:pPr>
            <a:r>
              <a:rPr lang="en-US" b="true" sz="5376">
                <a:solidFill>
                  <a:srgbClr val="FFFFFF"/>
                </a:solidFill>
                <a:latin typeface="Now Bold"/>
                <a:ea typeface="Now Bold"/>
                <a:cs typeface="Now Bold"/>
                <a:sym typeface="Now Bold"/>
              </a:rPr>
              <a:t>COMPARISON BETWEEN MODELS</a:t>
            </a:r>
          </a:p>
          <a:p>
            <a:pPr algn="ctr" marL="0" indent="0" lvl="0">
              <a:lnSpc>
                <a:spcPts val="6451"/>
              </a:lnSpc>
              <a:spcBef>
                <a:spcPct val="0"/>
              </a:spcBef>
            </a:pPr>
          </a:p>
        </p:txBody>
      </p:sp>
      <p:sp>
        <p:nvSpPr>
          <p:cNvPr name="TextBox 6" id="6"/>
          <p:cNvSpPr txBox="true"/>
          <p:nvPr/>
        </p:nvSpPr>
        <p:spPr>
          <a:xfrm rot="0">
            <a:off x="281677" y="5083518"/>
            <a:ext cx="5947979" cy="663851"/>
          </a:xfrm>
          <a:prstGeom prst="rect">
            <a:avLst/>
          </a:prstGeom>
        </p:spPr>
        <p:txBody>
          <a:bodyPr anchor="t" rtlCol="false" tIns="0" lIns="0" bIns="0" rIns="0">
            <a:spAutoFit/>
          </a:bodyPr>
          <a:lstStyle/>
          <a:p>
            <a:pPr algn="ctr">
              <a:lnSpc>
                <a:spcPts val="5251"/>
              </a:lnSpc>
              <a:spcBef>
                <a:spcPct val="0"/>
              </a:spcBef>
            </a:pPr>
            <a:r>
              <a:rPr lang="en-US" b="true" sz="4376">
                <a:solidFill>
                  <a:srgbClr val="FFFFFF"/>
                </a:solidFill>
                <a:latin typeface="Now Bold"/>
                <a:ea typeface="Now Bold"/>
                <a:cs typeface="Now Bold"/>
                <a:sym typeface="Now Bold"/>
              </a:rPr>
              <a:t>R2 SCORES</a:t>
            </a:r>
          </a:p>
        </p:txBody>
      </p:sp>
      <p:sp>
        <p:nvSpPr>
          <p:cNvPr name="Freeform 7" id="7"/>
          <p:cNvSpPr/>
          <p:nvPr/>
        </p:nvSpPr>
        <p:spPr>
          <a:xfrm flipH="false" flipV="false" rot="5400000">
            <a:off x="12889852" y="2968925"/>
            <a:ext cx="1697987" cy="2024426"/>
          </a:xfrm>
          <a:custGeom>
            <a:avLst/>
            <a:gdLst/>
            <a:ahLst/>
            <a:cxnLst/>
            <a:rect r="r" b="b" t="t" l="l"/>
            <a:pathLst>
              <a:path h="2024426" w="1697987">
                <a:moveTo>
                  <a:pt x="0" y="0"/>
                </a:moveTo>
                <a:lnTo>
                  <a:pt x="1697987" y="0"/>
                </a:lnTo>
                <a:lnTo>
                  <a:pt x="1697987" y="2024426"/>
                </a:lnTo>
                <a:lnTo>
                  <a:pt x="0" y="2024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3976662"/>
            <a:ext cx="18288000" cy="2472690"/>
          </a:xfrm>
          <a:prstGeom prst="rect">
            <a:avLst/>
          </a:prstGeom>
        </p:spPr>
        <p:txBody>
          <a:bodyPr anchor="t" rtlCol="false" tIns="0" lIns="0" bIns="0" rIns="0">
            <a:spAutoFit/>
          </a:bodyPr>
          <a:lstStyle/>
          <a:p>
            <a:pPr algn="ctr">
              <a:lnSpc>
                <a:spcPts val="6451"/>
              </a:lnSpc>
            </a:pPr>
            <a:r>
              <a:rPr lang="en-US" b="true" sz="5376">
                <a:solidFill>
                  <a:srgbClr val="E6E6A4"/>
                </a:solidFill>
                <a:latin typeface="Now Bold"/>
                <a:ea typeface="Now Bold"/>
                <a:cs typeface="Now Bold"/>
                <a:sym typeface="Now Bold"/>
              </a:rPr>
              <a:t>LINEARREGRESSION IS THE BEST ONE FOR REGRESSION</a:t>
            </a:r>
          </a:p>
          <a:p>
            <a:pPr algn="ctr" rtl="true">
              <a:lnSpc>
                <a:spcPts val="6451"/>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TextBox 2" id="2"/>
          <p:cNvSpPr txBox="true"/>
          <p:nvPr/>
        </p:nvSpPr>
        <p:spPr>
          <a:xfrm rot="0">
            <a:off x="3283182" y="3632200"/>
            <a:ext cx="11721636" cy="3251201"/>
          </a:xfrm>
          <a:prstGeom prst="rect">
            <a:avLst/>
          </a:prstGeom>
        </p:spPr>
        <p:txBody>
          <a:bodyPr anchor="t" rtlCol="false" tIns="0" lIns="0" bIns="0" rIns="0">
            <a:spAutoFit/>
          </a:bodyPr>
          <a:lstStyle/>
          <a:p>
            <a:pPr algn="ctr">
              <a:lnSpc>
                <a:spcPts val="12500"/>
              </a:lnSpc>
            </a:pPr>
            <a:r>
              <a:rPr lang="en-US" sz="12500">
                <a:solidFill>
                  <a:srgbClr val="000000"/>
                </a:solidFill>
                <a:latin typeface="Yeseva One"/>
                <a:ea typeface="Yeseva One"/>
                <a:cs typeface="Yeseva One"/>
                <a:sym typeface="Yeseva One"/>
              </a:rPr>
              <a:t>Thank</a:t>
            </a:r>
          </a:p>
          <a:p>
            <a:pPr algn="ctr">
              <a:lnSpc>
                <a:spcPts val="12500"/>
              </a:lnSpc>
            </a:pPr>
            <a:r>
              <a:rPr lang="en-US" sz="12500">
                <a:solidFill>
                  <a:srgbClr val="000000"/>
                </a:solidFill>
                <a:latin typeface="Yeseva One"/>
                <a:ea typeface="Yeseva One"/>
                <a:cs typeface="Yeseva One"/>
                <a:sym typeface="Yeseva One"/>
              </a:rPr>
              <a:t>You</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0">
            <a:off x="10466015" y="4386008"/>
            <a:ext cx="4273440" cy="4426350"/>
          </a:xfrm>
          <a:custGeom>
            <a:avLst/>
            <a:gdLst/>
            <a:ahLst/>
            <a:cxnLst/>
            <a:rect r="r" b="b" t="t" l="l"/>
            <a:pathLst>
              <a:path h="4426350" w="4273440">
                <a:moveTo>
                  <a:pt x="0" y="0"/>
                </a:moveTo>
                <a:lnTo>
                  <a:pt x="4273440" y="0"/>
                </a:lnTo>
                <a:lnTo>
                  <a:pt x="4273440" y="4426350"/>
                </a:lnTo>
                <a:lnTo>
                  <a:pt x="0" y="4426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83971" y="4249130"/>
            <a:ext cx="4273440" cy="4426350"/>
          </a:xfrm>
          <a:custGeom>
            <a:avLst/>
            <a:gdLst/>
            <a:ahLst/>
            <a:cxnLst/>
            <a:rect r="r" b="b" t="t" l="l"/>
            <a:pathLst>
              <a:path h="4426350" w="4273440">
                <a:moveTo>
                  <a:pt x="0" y="0"/>
                </a:moveTo>
                <a:lnTo>
                  <a:pt x="4273440" y="0"/>
                </a:lnTo>
                <a:lnTo>
                  <a:pt x="4273440" y="4426350"/>
                </a:lnTo>
                <a:lnTo>
                  <a:pt x="0" y="4426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742891" y="4511148"/>
            <a:ext cx="1454813" cy="1454813"/>
          </a:xfrm>
          <a:custGeom>
            <a:avLst/>
            <a:gdLst/>
            <a:ahLst/>
            <a:cxnLst/>
            <a:rect r="r" b="b" t="t" l="l"/>
            <a:pathLst>
              <a:path h="1454813" w="1454813">
                <a:moveTo>
                  <a:pt x="0" y="0"/>
                </a:moveTo>
                <a:lnTo>
                  <a:pt x="1454812" y="0"/>
                </a:lnTo>
                <a:lnTo>
                  <a:pt x="1454812" y="1454813"/>
                </a:lnTo>
                <a:lnTo>
                  <a:pt x="0" y="1454813"/>
                </a:lnTo>
                <a:lnTo>
                  <a:pt x="0" y="0"/>
                </a:lnTo>
                <a:close/>
              </a:path>
            </a:pathLst>
          </a:custGeom>
          <a:blipFill>
            <a:blip r:embed="rId6"/>
            <a:stretch>
              <a:fillRect l="0" t="0" r="0" b="0"/>
            </a:stretch>
          </a:blipFill>
        </p:spPr>
      </p:sp>
      <p:sp>
        <p:nvSpPr>
          <p:cNvPr name="Freeform 7" id="7"/>
          <p:cNvSpPr/>
          <p:nvPr/>
        </p:nvSpPr>
        <p:spPr>
          <a:xfrm flipH="false" flipV="false" rot="0">
            <a:off x="11924248" y="4608985"/>
            <a:ext cx="1356976" cy="1356976"/>
          </a:xfrm>
          <a:custGeom>
            <a:avLst/>
            <a:gdLst/>
            <a:ahLst/>
            <a:cxnLst/>
            <a:rect r="r" b="b" t="t" l="l"/>
            <a:pathLst>
              <a:path h="1356976" w="1356976">
                <a:moveTo>
                  <a:pt x="0" y="0"/>
                </a:moveTo>
                <a:lnTo>
                  <a:pt x="1356975" y="0"/>
                </a:lnTo>
                <a:lnTo>
                  <a:pt x="1356975" y="1356976"/>
                </a:lnTo>
                <a:lnTo>
                  <a:pt x="0" y="1356976"/>
                </a:lnTo>
                <a:lnTo>
                  <a:pt x="0" y="0"/>
                </a:lnTo>
                <a:close/>
              </a:path>
            </a:pathLst>
          </a:custGeom>
          <a:blipFill>
            <a:blip r:embed="rId7"/>
            <a:stretch>
              <a:fillRect l="0" t="0" r="0" b="0"/>
            </a:stretch>
          </a:blipFill>
        </p:spPr>
      </p:sp>
      <p:sp>
        <p:nvSpPr>
          <p:cNvPr name="TextBox 8" id="8"/>
          <p:cNvSpPr txBox="true"/>
          <p:nvPr/>
        </p:nvSpPr>
        <p:spPr>
          <a:xfrm rot="0">
            <a:off x="5045356" y="1718581"/>
            <a:ext cx="8197288" cy="826168"/>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DATA PREPROCESSING</a:t>
            </a:r>
          </a:p>
        </p:txBody>
      </p:sp>
      <p:sp>
        <p:nvSpPr>
          <p:cNvPr name="TextBox 9" id="9"/>
          <p:cNvSpPr txBox="true"/>
          <p:nvPr/>
        </p:nvSpPr>
        <p:spPr>
          <a:xfrm rot="0">
            <a:off x="4860316" y="6213611"/>
            <a:ext cx="3432147"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0071C9"/>
                </a:solidFill>
                <a:latin typeface="DM Sans Bold"/>
                <a:ea typeface="DM Sans Bold"/>
                <a:cs typeface="DM Sans Bold"/>
                <a:sym typeface="DM Sans Bold"/>
              </a:rPr>
              <a:t>Data Cleaning</a:t>
            </a:r>
          </a:p>
        </p:txBody>
      </p:sp>
      <p:sp>
        <p:nvSpPr>
          <p:cNvPr name="TextBox 10" id="10"/>
          <p:cNvSpPr txBox="true"/>
          <p:nvPr/>
        </p:nvSpPr>
        <p:spPr>
          <a:xfrm rot="0">
            <a:off x="11002363" y="6713483"/>
            <a:ext cx="3200745" cy="1592831"/>
          </a:xfrm>
          <a:prstGeom prst="rect">
            <a:avLst/>
          </a:prstGeom>
        </p:spPr>
        <p:txBody>
          <a:bodyPr anchor="t" rtlCol="false" tIns="0" lIns="0" bIns="0" rIns="0">
            <a:spAutoFit/>
          </a:bodyPr>
          <a:lstStyle/>
          <a:p>
            <a:pPr algn="l" marL="0" indent="0" lvl="0">
              <a:lnSpc>
                <a:spcPts val="2169"/>
              </a:lnSpc>
              <a:spcBef>
                <a:spcPct val="0"/>
              </a:spcBef>
            </a:pPr>
            <a:r>
              <a:rPr lang="en-US" sz="1572">
                <a:solidFill>
                  <a:srgbClr val="051D40"/>
                </a:solidFill>
                <a:latin typeface="DM Sans"/>
                <a:ea typeface="DM Sans"/>
                <a:cs typeface="DM Sans"/>
                <a:sym typeface="DM Sans"/>
              </a:rPr>
              <a:t> is the initial process of analyzing and visualizing a dataset to discover patterns, trends, and insights, as well as to understand its structure and relationships between variables</a:t>
            </a:r>
          </a:p>
        </p:txBody>
      </p:sp>
      <p:sp>
        <p:nvSpPr>
          <p:cNvPr name="TextBox 11" id="11"/>
          <p:cNvSpPr txBox="true"/>
          <p:nvPr/>
        </p:nvSpPr>
        <p:spPr>
          <a:xfrm rot="0">
            <a:off x="11405153" y="6213611"/>
            <a:ext cx="2395164"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F1945B"/>
                </a:solidFill>
                <a:latin typeface="DM Sans Bold"/>
                <a:ea typeface="DM Sans Bold"/>
                <a:cs typeface="DM Sans Bold"/>
                <a:sym typeface="DM Sans Bold"/>
              </a:rPr>
              <a:t>Data Exploration</a:t>
            </a:r>
          </a:p>
        </p:txBody>
      </p:sp>
      <p:sp>
        <p:nvSpPr>
          <p:cNvPr name="TextBox 12" id="12"/>
          <p:cNvSpPr txBox="true"/>
          <p:nvPr/>
        </p:nvSpPr>
        <p:spPr>
          <a:xfrm rot="0">
            <a:off x="5045356" y="6713483"/>
            <a:ext cx="3200745" cy="1326131"/>
          </a:xfrm>
          <a:prstGeom prst="rect">
            <a:avLst/>
          </a:prstGeom>
        </p:spPr>
        <p:txBody>
          <a:bodyPr anchor="t" rtlCol="false" tIns="0" lIns="0" bIns="0" rIns="0">
            <a:spAutoFit/>
          </a:bodyPr>
          <a:lstStyle/>
          <a:p>
            <a:pPr algn="l" marL="0" indent="0" lvl="0">
              <a:lnSpc>
                <a:spcPts val="2169"/>
              </a:lnSpc>
              <a:spcBef>
                <a:spcPct val="0"/>
              </a:spcBef>
            </a:pPr>
            <a:r>
              <a:rPr lang="en-US" sz="1572">
                <a:solidFill>
                  <a:srgbClr val="051D40"/>
                </a:solidFill>
                <a:latin typeface="DM Sans"/>
                <a:ea typeface="DM Sans"/>
                <a:cs typeface="DM Sans"/>
                <a:sym typeface="DM Sans"/>
              </a:rPr>
              <a:t>is the process of correcting or removing inaccuracies, inconsistencies, and missing values in a dataset to ensure data quality and reliability for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0622" y="3738409"/>
            <a:ext cx="14632571" cy="2718235"/>
          </a:xfrm>
          <a:custGeom>
            <a:avLst/>
            <a:gdLst/>
            <a:ahLst/>
            <a:cxnLst/>
            <a:rect r="r" b="b" t="t" l="l"/>
            <a:pathLst>
              <a:path h="2718235" w="14632571">
                <a:moveTo>
                  <a:pt x="0" y="0"/>
                </a:moveTo>
                <a:lnTo>
                  <a:pt x="14632571" y="0"/>
                </a:lnTo>
                <a:lnTo>
                  <a:pt x="14632571" y="2718235"/>
                </a:lnTo>
                <a:lnTo>
                  <a:pt x="0" y="2718235"/>
                </a:lnTo>
                <a:lnTo>
                  <a:pt x="0" y="0"/>
                </a:lnTo>
                <a:close/>
              </a:path>
            </a:pathLst>
          </a:custGeom>
          <a:blipFill>
            <a:blip r:embed="rId4"/>
            <a:stretch>
              <a:fillRect l="0" t="-9922" r="0" b="-3062"/>
            </a:stretch>
          </a:blipFill>
        </p:spPr>
      </p:sp>
      <p:sp>
        <p:nvSpPr>
          <p:cNvPr name="Freeform 4" id="4"/>
          <p:cNvSpPr/>
          <p:nvPr/>
        </p:nvSpPr>
        <p:spPr>
          <a:xfrm flipH="false" flipV="false" rot="0">
            <a:off x="1490622" y="6975669"/>
            <a:ext cx="14632571" cy="2487688"/>
          </a:xfrm>
          <a:custGeom>
            <a:avLst/>
            <a:gdLst/>
            <a:ahLst/>
            <a:cxnLst/>
            <a:rect r="r" b="b" t="t" l="l"/>
            <a:pathLst>
              <a:path h="2487688" w="14632571">
                <a:moveTo>
                  <a:pt x="0" y="0"/>
                </a:moveTo>
                <a:lnTo>
                  <a:pt x="14632571" y="0"/>
                </a:lnTo>
                <a:lnTo>
                  <a:pt x="14632571" y="2487688"/>
                </a:lnTo>
                <a:lnTo>
                  <a:pt x="0" y="2487688"/>
                </a:lnTo>
                <a:lnTo>
                  <a:pt x="0" y="0"/>
                </a:lnTo>
                <a:close/>
              </a:path>
            </a:pathLst>
          </a:custGeom>
          <a:blipFill>
            <a:blip r:embed="rId5"/>
            <a:stretch>
              <a:fillRect l="-963" t="0" r="-15" b="-799"/>
            </a:stretch>
          </a:blipFill>
        </p:spPr>
      </p:sp>
      <p:sp>
        <p:nvSpPr>
          <p:cNvPr name="TextBox 5" id="5"/>
          <p:cNvSpPr txBox="true"/>
          <p:nvPr/>
        </p:nvSpPr>
        <p:spPr>
          <a:xfrm rot="0">
            <a:off x="737216" y="660388"/>
            <a:ext cx="11748111" cy="898549"/>
          </a:xfrm>
          <a:prstGeom prst="rect">
            <a:avLst/>
          </a:prstGeom>
        </p:spPr>
        <p:txBody>
          <a:bodyPr anchor="t" rtlCol="false" tIns="0" lIns="0" bIns="0" rIns="0">
            <a:spAutoFit/>
          </a:bodyPr>
          <a:lstStyle/>
          <a:p>
            <a:pPr algn="l" marL="0" indent="0" lvl="0">
              <a:lnSpc>
                <a:spcPts val="6650"/>
              </a:lnSpc>
              <a:spcBef>
                <a:spcPct val="0"/>
              </a:spcBef>
            </a:pPr>
            <a:r>
              <a:rPr lang="en-US" sz="7000">
                <a:solidFill>
                  <a:srgbClr val="FFFFFF"/>
                </a:solidFill>
                <a:latin typeface="Garet ExtraBold"/>
                <a:ea typeface="Garet ExtraBold"/>
                <a:cs typeface="Garet ExtraBold"/>
                <a:sym typeface="Garet ExtraBold"/>
              </a:rPr>
              <a:t>DATA CLEANING</a:t>
            </a:r>
          </a:p>
        </p:txBody>
      </p:sp>
      <p:sp>
        <p:nvSpPr>
          <p:cNvPr name="TextBox 6" id="6"/>
          <p:cNvSpPr txBox="true"/>
          <p:nvPr/>
        </p:nvSpPr>
        <p:spPr>
          <a:xfrm rot="0">
            <a:off x="382943" y="1886281"/>
            <a:ext cx="15740250" cy="1364260"/>
          </a:xfrm>
          <a:prstGeom prst="rect">
            <a:avLst/>
          </a:prstGeom>
        </p:spPr>
        <p:txBody>
          <a:bodyPr anchor="t" rtlCol="false" tIns="0" lIns="0" bIns="0" rIns="0">
            <a:spAutoFit/>
          </a:bodyPr>
          <a:lstStyle/>
          <a:p>
            <a:pPr algn="l" marL="429155" indent="-214577" lvl="1">
              <a:lnSpc>
                <a:spcPts val="2743"/>
              </a:lnSpc>
              <a:buAutoNum type="arabicPeriod" startAt="1"/>
            </a:pPr>
            <a:r>
              <a:rPr lang="en-US" b="true" sz="1987">
                <a:solidFill>
                  <a:srgbClr val="FFFFFF"/>
                </a:solidFill>
                <a:latin typeface="DM Sans Bold"/>
                <a:ea typeface="DM Sans Bold"/>
                <a:cs typeface="DM Sans Bold"/>
                <a:sym typeface="DM Sans Bold"/>
              </a:rPr>
              <a:t>The first chart represents the data before cleaning, showing key metrics for players, including goals, assists, and expected goals per 90 minutes.</a:t>
            </a:r>
          </a:p>
          <a:p>
            <a:pPr algn="l" marL="429155" indent="-214577" lvl="1">
              <a:lnSpc>
                <a:spcPts val="2743"/>
              </a:lnSpc>
              <a:buAutoNum type="arabicPeriod" startAt="1"/>
            </a:pPr>
            <a:r>
              <a:rPr lang="en-US" b="true" sz="1987">
                <a:solidFill>
                  <a:srgbClr val="FFFFFF"/>
                </a:solidFill>
                <a:latin typeface="DM Sans Bold"/>
                <a:ea typeface="DM Sans Bold"/>
                <a:cs typeface="DM Sans Bold"/>
                <a:sym typeface="DM Sans Bold"/>
              </a:rPr>
              <a:t>The second chart displays the data after cleaning, with the same set of players and metrics. The refined data offers clearer insights into their performances, such as goals, assists, and expected assists per 90 minutes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49610" y="1651417"/>
            <a:ext cx="9665097" cy="8456960"/>
          </a:xfrm>
          <a:custGeom>
            <a:avLst/>
            <a:gdLst/>
            <a:ahLst/>
            <a:cxnLst/>
            <a:rect r="r" b="b" t="t" l="l"/>
            <a:pathLst>
              <a:path h="8456960" w="9665097">
                <a:moveTo>
                  <a:pt x="0" y="0"/>
                </a:moveTo>
                <a:lnTo>
                  <a:pt x="9665097" y="0"/>
                </a:lnTo>
                <a:lnTo>
                  <a:pt x="9665097" y="8456960"/>
                </a:lnTo>
                <a:lnTo>
                  <a:pt x="0" y="8456960"/>
                </a:lnTo>
                <a:lnTo>
                  <a:pt x="0" y="0"/>
                </a:lnTo>
                <a:close/>
              </a:path>
            </a:pathLst>
          </a:custGeom>
          <a:blipFill>
            <a:blip r:embed="rId4"/>
            <a:stretch>
              <a:fillRect l="0" t="0" r="0" b="0"/>
            </a:stretch>
          </a:blipFill>
        </p:spPr>
      </p:sp>
      <p:sp>
        <p:nvSpPr>
          <p:cNvPr name="TextBox 4" id="4"/>
          <p:cNvSpPr txBox="true"/>
          <p:nvPr/>
        </p:nvSpPr>
        <p:spPr>
          <a:xfrm rot="0">
            <a:off x="737216" y="660388"/>
            <a:ext cx="11748111" cy="898549"/>
          </a:xfrm>
          <a:prstGeom prst="rect">
            <a:avLst/>
          </a:prstGeom>
        </p:spPr>
        <p:txBody>
          <a:bodyPr anchor="t" rtlCol="false" tIns="0" lIns="0" bIns="0" rIns="0">
            <a:spAutoFit/>
          </a:bodyPr>
          <a:lstStyle/>
          <a:p>
            <a:pPr algn="l" marL="0" indent="0" lvl="0">
              <a:lnSpc>
                <a:spcPts val="6650"/>
              </a:lnSpc>
              <a:spcBef>
                <a:spcPct val="0"/>
              </a:spcBef>
            </a:pPr>
            <a:r>
              <a:rPr lang="en-US" sz="7000">
                <a:solidFill>
                  <a:srgbClr val="FFFFFF"/>
                </a:solidFill>
                <a:latin typeface="Garet ExtraBold"/>
                <a:ea typeface="Garet ExtraBold"/>
                <a:cs typeface="Garet ExtraBold"/>
                <a:sym typeface="Garet ExtraBold"/>
              </a:rPr>
              <a:t>DATA EXPLORATION</a:t>
            </a:r>
          </a:p>
        </p:txBody>
      </p:sp>
      <p:sp>
        <p:nvSpPr>
          <p:cNvPr name="TextBox 5" id="5"/>
          <p:cNvSpPr txBox="true"/>
          <p:nvPr/>
        </p:nvSpPr>
        <p:spPr>
          <a:xfrm rot="0">
            <a:off x="0" y="5445534"/>
            <a:ext cx="8185723" cy="3420326"/>
          </a:xfrm>
          <a:prstGeom prst="rect">
            <a:avLst/>
          </a:prstGeom>
        </p:spPr>
        <p:txBody>
          <a:bodyPr anchor="t" rtlCol="false" tIns="0" lIns="0" bIns="0" rIns="0">
            <a:spAutoFit/>
          </a:bodyPr>
          <a:lstStyle/>
          <a:p>
            <a:pPr algn="l">
              <a:lnSpc>
                <a:spcPts val="1528"/>
              </a:lnSpc>
            </a:pPr>
            <a:r>
              <a:rPr lang="en-US" sz="1091">
                <a:solidFill>
                  <a:srgbClr val="FFFFFF"/>
                </a:solidFill>
                <a:latin typeface="Garet ExtraBold"/>
                <a:ea typeface="Garet ExtraBold"/>
                <a:cs typeface="Garet ExtraBold"/>
                <a:sym typeface="Garet ExtraBold"/>
              </a:rPr>
              <a:t>THIS IMAGE APPEARS TO BE A HEATMAP OR VISUALIZATION OF PLAYER STATISTICS FOR VARIOUS METRICS IN A SPORTING CONTEXT. SOME KEY OBSERVATIONS:</a:t>
            </a:r>
          </a:p>
          <a:p>
            <a:pPr algn="l" marL="235656" indent="-117828" lvl="1">
              <a:lnSpc>
                <a:spcPts val="1528"/>
              </a:lnSpc>
              <a:spcBef>
                <a:spcPct val="0"/>
              </a:spcBef>
              <a:buAutoNum type="arabicPeriod" startAt="1"/>
            </a:pPr>
            <a:r>
              <a:rPr lang="en-US" sz="1091">
                <a:solidFill>
                  <a:srgbClr val="FFFFFF"/>
                </a:solidFill>
                <a:latin typeface="Garet ExtraBold"/>
                <a:ea typeface="Garet ExtraBold"/>
                <a:cs typeface="Garet ExtraBold"/>
                <a:sym typeface="Garet ExtraBold"/>
              </a:rPr>
              <a:t>The image is divided into rows representing different player metrics, such as Rk (Rank), Age, Born, MP (Minutes Played), Starts, Min (Minutes), 90s, Gls (Goals), Ast (Assists), G+A (Goals + Assists), G-PK (Goals excluding Penalty Kicks), PK (Penalty Kicks), PKatt (Penalty Kick Attempts), Crd</a:t>
            </a:r>
            <a:r>
              <a:rPr lang="en-US" sz="1091">
                <a:solidFill>
                  <a:srgbClr val="FFFFFF"/>
                </a:solidFill>
                <a:latin typeface="Garet ExtraBold"/>
                <a:ea typeface="Garet ExtraBold"/>
                <a:cs typeface="Garet ExtraBold"/>
                <a:sym typeface="Garet ExtraBold"/>
              </a:rPr>
              <a:t>Y (YELLOW CARDS), CRDR (RED CARDS), AND SEVERAL ADVANCED STATS LIKE XG, XAG, NPXG, ETC.</a:t>
            </a:r>
          </a:p>
          <a:p>
            <a:pPr algn="l" marL="235656" indent="-117828" lvl="1">
              <a:lnSpc>
                <a:spcPts val="1528"/>
              </a:lnSpc>
              <a:spcBef>
                <a:spcPct val="0"/>
              </a:spcBef>
              <a:buAutoNum type="arabicPeriod" startAt="1"/>
            </a:pPr>
            <a:r>
              <a:rPr lang="en-US" sz="1091">
                <a:solidFill>
                  <a:srgbClr val="FFFFFF"/>
                </a:solidFill>
                <a:latin typeface="Garet ExtraBold"/>
                <a:ea typeface="Garet ExtraBold"/>
                <a:cs typeface="Garet ExtraBold"/>
                <a:sym typeface="Garet ExtraBold"/>
              </a:rPr>
              <a:t>THE COLUMNS SEEM TO REPRESENT INDIVIDUAL PLAYERS, WITH THEIR NAMES SHOWN AT THE BOTTOM OF THE IMAGE.</a:t>
            </a:r>
          </a:p>
          <a:p>
            <a:pPr algn="l" marL="235656" indent="-117828" lvl="1">
              <a:lnSpc>
                <a:spcPts val="1528"/>
              </a:lnSpc>
              <a:spcBef>
                <a:spcPct val="0"/>
              </a:spcBef>
              <a:buAutoNum type="arabicPeriod" startAt="1"/>
            </a:pPr>
            <a:r>
              <a:rPr lang="en-US" sz="1091">
                <a:solidFill>
                  <a:srgbClr val="FFFFFF"/>
                </a:solidFill>
                <a:latin typeface="Garet ExtraBold"/>
                <a:ea typeface="Garet ExtraBold"/>
                <a:cs typeface="Garet ExtraBold"/>
                <a:sym typeface="Garet ExtraBold"/>
              </a:rPr>
              <a:t>THE COLOR CODING RANGES FROM DARK BLUE (LOW VALUES) TO BRIGHT YELLOW (HIGH VALUES), ALLOWING FOR EASY VISUALIZATION OF THE PLAYER'S PERFORMANCE ACROSS DIFFERENT METRICS.</a:t>
            </a:r>
          </a:p>
          <a:p>
            <a:pPr algn="l" marL="235656" indent="-117828" lvl="1">
              <a:lnSpc>
                <a:spcPts val="1528"/>
              </a:lnSpc>
              <a:spcBef>
                <a:spcPct val="0"/>
              </a:spcBef>
              <a:buAutoNum type="arabicPeriod" startAt="1"/>
            </a:pPr>
            <a:r>
              <a:rPr lang="en-US" sz="1091">
                <a:solidFill>
                  <a:srgbClr val="FFFFFF"/>
                </a:solidFill>
                <a:latin typeface="Garet ExtraBold"/>
                <a:ea typeface="Garet ExtraBold"/>
                <a:cs typeface="Garet ExtraBold"/>
                <a:sym typeface="Garet ExtraBold"/>
              </a:rPr>
              <a:t>THE DATA APPEARS TO BE COMPREHENSIVE, COVERING VARIOUS ASPECTS OF PLAYER PERFORMANCE, INCLUDING GOALS, ASSISTS, CARDS, AND ADVANCED ANALYTICS LIKE EXPECTED GOALS AND EXPECTED ASSISTS.</a:t>
            </a:r>
          </a:p>
          <a:p>
            <a:pPr algn="l" marL="235656" indent="-117828" lvl="1">
              <a:lnSpc>
                <a:spcPts val="1528"/>
              </a:lnSpc>
              <a:spcBef>
                <a:spcPct val="0"/>
              </a:spcBef>
              <a:buAutoNum type="arabicPeriod" startAt="1"/>
            </a:pPr>
            <a:r>
              <a:rPr lang="en-US" sz="1091">
                <a:solidFill>
                  <a:srgbClr val="FFFFFF"/>
                </a:solidFill>
                <a:latin typeface="Garet ExtraBold"/>
                <a:ea typeface="Garet ExtraBold"/>
                <a:cs typeface="Garet ExtraBold"/>
                <a:sym typeface="Garet ExtraBold"/>
              </a:rPr>
              <a:t>THIS TYPE OF VISUALIZATION COULD BE USEFUL FOR ANALYZING AND COMPARING THE PERFORMANCE OF PLAYERS ACROSS DIFFERENT LEAGUES OR TEAMS, AS WELL AS IDENTIFYING THEIR STRENGTHS AND WEAKNESSES BASED ON THE VARIOUS METRICS DISPLAYED.</a:t>
            </a:r>
          </a:p>
          <a:p>
            <a:pPr algn="ctr">
              <a:lnSpc>
                <a:spcPts val="1528"/>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298" y="5030062"/>
            <a:ext cx="7526718" cy="5056586"/>
          </a:xfrm>
          <a:custGeom>
            <a:avLst/>
            <a:gdLst/>
            <a:ahLst/>
            <a:cxnLst/>
            <a:rect r="r" b="b" t="t" l="l"/>
            <a:pathLst>
              <a:path h="5056586" w="7526718">
                <a:moveTo>
                  <a:pt x="0" y="0"/>
                </a:moveTo>
                <a:lnTo>
                  <a:pt x="7526718" y="0"/>
                </a:lnTo>
                <a:lnTo>
                  <a:pt x="7526718" y="5056586"/>
                </a:lnTo>
                <a:lnTo>
                  <a:pt x="0" y="5056586"/>
                </a:lnTo>
                <a:lnTo>
                  <a:pt x="0" y="0"/>
                </a:lnTo>
                <a:close/>
              </a:path>
            </a:pathLst>
          </a:custGeom>
          <a:blipFill>
            <a:blip r:embed="rId4"/>
            <a:stretch>
              <a:fillRect l="-292" t="-180" r="-217" b="-277"/>
            </a:stretch>
          </a:blipFill>
        </p:spPr>
      </p:sp>
      <p:sp>
        <p:nvSpPr>
          <p:cNvPr name="Freeform 4" id="4"/>
          <p:cNvSpPr/>
          <p:nvPr/>
        </p:nvSpPr>
        <p:spPr>
          <a:xfrm flipH="false" flipV="false" rot="0">
            <a:off x="8682864" y="5030062"/>
            <a:ext cx="9141171" cy="5056586"/>
          </a:xfrm>
          <a:custGeom>
            <a:avLst/>
            <a:gdLst/>
            <a:ahLst/>
            <a:cxnLst/>
            <a:rect r="r" b="b" t="t" l="l"/>
            <a:pathLst>
              <a:path h="5056586" w="9141171">
                <a:moveTo>
                  <a:pt x="0" y="0"/>
                </a:moveTo>
                <a:lnTo>
                  <a:pt x="9141171" y="0"/>
                </a:lnTo>
                <a:lnTo>
                  <a:pt x="9141171" y="5056586"/>
                </a:lnTo>
                <a:lnTo>
                  <a:pt x="0" y="5056586"/>
                </a:lnTo>
                <a:lnTo>
                  <a:pt x="0" y="0"/>
                </a:lnTo>
                <a:close/>
              </a:path>
            </a:pathLst>
          </a:custGeom>
          <a:blipFill>
            <a:blip r:embed="rId5"/>
            <a:stretch>
              <a:fillRect l="0" t="0" r="0" b="0"/>
            </a:stretch>
          </a:blipFill>
        </p:spPr>
      </p:sp>
      <p:sp>
        <p:nvSpPr>
          <p:cNvPr name="TextBox 5" id="5"/>
          <p:cNvSpPr txBox="true"/>
          <p:nvPr/>
        </p:nvSpPr>
        <p:spPr>
          <a:xfrm rot="0">
            <a:off x="737216" y="660388"/>
            <a:ext cx="11748111" cy="898549"/>
          </a:xfrm>
          <a:prstGeom prst="rect">
            <a:avLst/>
          </a:prstGeom>
        </p:spPr>
        <p:txBody>
          <a:bodyPr anchor="t" rtlCol="false" tIns="0" lIns="0" bIns="0" rIns="0">
            <a:spAutoFit/>
          </a:bodyPr>
          <a:lstStyle/>
          <a:p>
            <a:pPr algn="l" marL="0" indent="0" lvl="0">
              <a:lnSpc>
                <a:spcPts val="6650"/>
              </a:lnSpc>
              <a:spcBef>
                <a:spcPct val="0"/>
              </a:spcBef>
            </a:pPr>
            <a:r>
              <a:rPr lang="en-US" sz="7000">
                <a:solidFill>
                  <a:srgbClr val="FFFFFF"/>
                </a:solidFill>
                <a:latin typeface="Garet ExtraBold"/>
                <a:ea typeface="Garet ExtraBold"/>
                <a:cs typeface="Garet ExtraBold"/>
                <a:sym typeface="Garet ExtraBold"/>
              </a:rPr>
              <a:t>DATA EXPLORATION</a:t>
            </a:r>
          </a:p>
        </p:txBody>
      </p:sp>
      <p:sp>
        <p:nvSpPr>
          <p:cNvPr name="TextBox 6" id="6"/>
          <p:cNvSpPr txBox="true"/>
          <p:nvPr/>
        </p:nvSpPr>
        <p:spPr>
          <a:xfrm rot="0">
            <a:off x="522005" y="2078088"/>
            <a:ext cx="15740250" cy="1364260"/>
          </a:xfrm>
          <a:prstGeom prst="rect">
            <a:avLst/>
          </a:prstGeom>
        </p:spPr>
        <p:txBody>
          <a:bodyPr anchor="t" rtlCol="false" tIns="0" lIns="0" bIns="0" rIns="0">
            <a:spAutoFit/>
          </a:bodyPr>
          <a:lstStyle/>
          <a:p>
            <a:pPr algn="l" marL="429155" indent="-214577" lvl="1">
              <a:lnSpc>
                <a:spcPts val="2743"/>
              </a:lnSpc>
              <a:buAutoNum type="arabicPeriod" startAt="1"/>
            </a:pPr>
            <a:r>
              <a:rPr lang="en-US" b="true" sz="1987">
                <a:solidFill>
                  <a:srgbClr val="FFFFFF"/>
                </a:solidFill>
                <a:latin typeface="DM Sans Bold"/>
                <a:ea typeface="DM Sans Bold"/>
                <a:cs typeface="DM Sans Bold"/>
                <a:sym typeface="DM Sans Bold"/>
              </a:rPr>
              <a:t>The first chart shows the total number of goals scored in each league, with the Premier League having the highest total goals and Bundesliga the lowest.</a:t>
            </a:r>
          </a:p>
          <a:p>
            <a:pPr algn="l" marL="429155" indent="-214577" lvl="1">
              <a:lnSpc>
                <a:spcPts val="2743"/>
              </a:lnSpc>
              <a:buAutoNum type="arabicPeriod" startAt="1"/>
            </a:pPr>
            <a:r>
              <a:rPr lang="en-US" b="true" sz="1987">
                <a:solidFill>
                  <a:srgbClr val="FFFFFF"/>
                </a:solidFill>
                <a:latin typeface="DM Sans Bold"/>
                <a:ea typeface="DM Sans Bold"/>
                <a:cs typeface="DM Sans Bold"/>
                <a:sym typeface="DM Sans Bold"/>
              </a:rPr>
              <a:t> The second chart displays penalty kicks at each league, comparing the number of penalties taken and penalties scored, with Serie A leading in both metrics.</a:t>
            </a:r>
          </a:p>
        </p:txBody>
      </p:sp>
      <p:sp>
        <p:nvSpPr>
          <p:cNvPr name="Freeform 7" id="7"/>
          <p:cNvSpPr/>
          <p:nvPr/>
        </p:nvSpPr>
        <p:spPr>
          <a:xfrm flipH="false" flipV="false" rot="5400000">
            <a:off x="5762278" y="4866843"/>
            <a:ext cx="1697987" cy="2024426"/>
          </a:xfrm>
          <a:custGeom>
            <a:avLst/>
            <a:gdLst/>
            <a:ahLst/>
            <a:cxnLst/>
            <a:rect r="r" b="b" t="t" l="l"/>
            <a:pathLst>
              <a:path h="2024426" w="1697987">
                <a:moveTo>
                  <a:pt x="0" y="0"/>
                </a:moveTo>
                <a:lnTo>
                  <a:pt x="1697988" y="0"/>
                </a:lnTo>
                <a:lnTo>
                  <a:pt x="1697988" y="2024426"/>
                </a:lnTo>
                <a:lnTo>
                  <a:pt x="0" y="20244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16260324" y="4892932"/>
            <a:ext cx="1426581" cy="1700842"/>
          </a:xfrm>
          <a:custGeom>
            <a:avLst/>
            <a:gdLst/>
            <a:ahLst/>
            <a:cxnLst/>
            <a:rect r="r" b="b" t="t" l="l"/>
            <a:pathLst>
              <a:path h="1700842" w="1426581">
                <a:moveTo>
                  <a:pt x="0" y="0"/>
                </a:moveTo>
                <a:lnTo>
                  <a:pt x="1426581" y="0"/>
                </a:lnTo>
                <a:lnTo>
                  <a:pt x="1426581" y="1700842"/>
                </a:lnTo>
                <a:lnTo>
                  <a:pt x="0" y="17008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2005" y="4394710"/>
            <a:ext cx="7157374" cy="5577005"/>
          </a:xfrm>
          <a:custGeom>
            <a:avLst/>
            <a:gdLst/>
            <a:ahLst/>
            <a:cxnLst/>
            <a:rect r="r" b="b" t="t" l="l"/>
            <a:pathLst>
              <a:path h="5577005" w="7157374">
                <a:moveTo>
                  <a:pt x="0" y="0"/>
                </a:moveTo>
                <a:lnTo>
                  <a:pt x="7157375" y="0"/>
                </a:lnTo>
                <a:lnTo>
                  <a:pt x="7157375" y="5577005"/>
                </a:lnTo>
                <a:lnTo>
                  <a:pt x="0" y="5577005"/>
                </a:lnTo>
                <a:lnTo>
                  <a:pt x="0" y="0"/>
                </a:lnTo>
                <a:close/>
              </a:path>
            </a:pathLst>
          </a:custGeom>
          <a:blipFill>
            <a:blip r:embed="rId4"/>
            <a:stretch>
              <a:fillRect l="0" t="0" r="0" b="0"/>
            </a:stretch>
          </a:blipFill>
        </p:spPr>
      </p:sp>
      <p:sp>
        <p:nvSpPr>
          <p:cNvPr name="Freeform 4" id="4"/>
          <p:cNvSpPr/>
          <p:nvPr/>
        </p:nvSpPr>
        <p:spPr>
          <a:xfrm flipH="false" flipV="false" rot="0">
            <a:off x="10417162" y="4237067"/>
            <a:ext cx="7420889" cy="5892290"/>
          </a:xfrm>
          <a:custGeom>
            <a:avLst/>
            <a:gdLst/>
            <a:ahLst/>
            <a:cxnLst/>
            <a:rect r="r" b="b" t="t" l="l"/>
            <a:pathLst>
              <a:path h="5892290" w="7420889">
                <a:moveTo>
                  <a:pt x="0" y="0"/>
                </a:moveTo>
                <a:lnTo>
                  <a:pt x="7420889" y="0"/>
                </a:lnTo>
                <a:lnTo>
                  <a:pt x="7420889" y="5892290"/>
                </a:lnTo>
                <a:lnTo>
                  <a:pt x="0" y="5892290"/>
                </a:lnTo>
                <a:lnTo>
                  <a:pt x="0" y="0"/>
                </a:lnTo>
                <a:close/>
              </a:path>
            </a:pathLst>
          </a:custGeom>
          <a:blipFill>
            <a:blip r:embed="rId5"/>
            <a:stretch>
              <a:fillRect l="0" t="0" r="0" b="0"/>
            </a:stretch>
          </a:blipFill>
        </p:spPr>
      </p:sp>
      <p:sp>
        <p:nvSpPr>
          <p:cNvPr name="TextBox 5" id="5"/>
          <p:cNvSpPr txBox="true"/>
          <p:nvPr/>
        </p:nvSpPr>
        <p:spPr>
          <a:xfrm rot="0">
            <a:off x="737216" y="660388"/>
            <a:ext cx="11748111" cy="898549"/>
          </a:xfrm>
          <a:prstGeom prst="rect">
            <a:avLst/>
          </a:prstGeom>
        </p:spPr>
        <p:txBody>
          <a:bodyPr anchor="t" rtlCol="false" tIns="0" lIns="0" bIns="0" rIns="0">
            <a:spAutoFit/>
          </a:bodyPr>
          <a:lstStyle/>
          <a:p>
            <a:pPr algn="l" marL="0" indent="0" lvl="0">
              <a:lnSpc>
                <a:spcPts val="6650"/>
              </a:lnSpc>
              <a:spcBef>
                <a:spcPct val="0"/>
              </a:spcBef>
            </a:pPr>
            <a:r>
              <a:rPr lang="en-US" sz="7000">
                <a:solidFill>
                  <a:srgbClr val="FFFFFF"/>
                </a:solidFill>
                <a:latin typeface="Garet ExtraBold"/>
                <a:ea typeface="Garet ExtraBold"/>
                <a:cs typeface="Garet ExtraBold"/>
                <a:sym typeface="Garet ExtraBold"/>
              </a:rPr>
              <a:t>DATA EXPLORATION</a:t>
            </a:r>
          </a:p>
        </p:txBody>
      </p:sp>
      <p:sp>
        <p:nvSpPr>
          <p:cNvPr name="TextBox 6" id="6"/>
          <p:cNvSpPr txBox="true"/>
          <p:nvPr/>
        </p:nvSpPr>
        <p:spPr>
          <a:xfrm rot="0">
            <a:off x="522005" y="2039988"/>
            <a:ext cx="15740250" cy="1154371"/>
          </a:xfrm>
          <a:prstGeom prst="rect">
            <a:avLst/>
          </a:prstGeom>
        </p:spPr>
        <p:txBody>
          <a:bodyPr anchor="t" rtlCol="false" tIns="0" lIns="0" bIns="0" rIns="0">
            <a:spAutoFit/>
          </a:bodyPr>
          <a:lstStyle/>
          <a:p>
            <a:pPr algn="l" marL="429155" indent="-214577" lvl="1">
              <a:lnSpc>
                <a:spcPts val="3120"/>
              </a:lnSpc>
              <a:buAutoNum type="arabicPeriod" startAt="1"/>
            </a:pPr>
            <a:r>
              <a:rPr lang="en-US" b="true" sz="1987">
                <a:solidFill>
                  <a:srgbClr val="FFFFFF"/>
                </a:solidFill>
                <a:latin typeface="DM Sans Bold"/>
                <a:ea typeface="DM Sans Bold"/>
                <a:cs typeface="DM Sans Bold"/>
                <a:sym typeface="DM Sans Bold"/>
              </a:rPr>
              <a:t>The first image shows a graph of the number of players at each age, with the highest concentration between the ages of 25 and 30. 2. The second image shows a bar graph of the number of players at each position, with the highest number of players being at the DF (Defender) position.</a:t>
            </a:r>
          </a:p>
        </p:txBody>
      </p:sp>
      <p:sp>
        <p:nvSpPr>
          <p:cNvPr name="Freeform 7" id="7"/>
          <p:cNvSpPr/>
          <p:nvPr/>
        </p:nvSpPr>
        <p:spPr>
          <a:xfrm flipH="false" flipV="false" rot="5400000">
            <a:off x="5818173" y="4231490"/>
            <a:ext cx="1697987" cy="2024426"/>
          </a:xfrm>
          <a:custGeom>
            <a:avLst/>
            <a:gdLst/>
            <a:ahLst/>
            <a:cxnLst/>
            <a:rect r="r" b="b" t="t" l="l"/>
            <a:pathLst>
              <a:path h="2024426" w="1697987">
                <a:moveTo>
                  <a:pt x="0" y="0"/>
                </a:moveTo>
                <a:lnTo>
                  <a:pt x="1697987" y="0"/>
                </a:lnTo>
                <a:lnTo>
                  <a:pt x="1697987" y="2024426"/>
                </a:lnTo>
                <a:lnTo>
                  <a:pt x="0" y="20244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15976845" y="4073848"/>
            <a:ext cx="1697987" cy="2024426"/>
          </a:xfrm>
          <a:custGeom>
            <a:avLst/>
            <a:gdLst/>
            <a:ahLst/>
            <a:cxnLst/>
            <a:rect r="r" b="b" t="t" l="l"/>
            <a:pathLst>
              <a:path h="2024426" w="1697987">
                <a:moveTo>
                  <a:pt x="0" y="0"/>
                </a:moveTo>
                <a:lnTo>
                  <a:pt x="1697987" y="0"/>
                </a:lnTo>
                <a:lnTo>
                  <a:pt x="1697987" y="2024425"/>
                </a:lnTo>
                <a:lnTo>
                  <a:pt x="0" y="20244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DAGUT6k2JM8</dc:identifier>
  <dcterms:modified xsi:type="dcterms:W3CDTF">2011-08-01T06:04:30Z</dcterms:modified>
  <cp:revision>1</cp:revision>
  <dc:title>Machine Learnging Analysis of player stastics</dc:title>
</cp:coreProperties>
</file>